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41"/>
  </p:notesMasterIdLst>
  <p:sldIdLst>
    <p:sldId id="256" r:id="rId3"/>
    <p:sldId id="494" r:id="rId4"/>
    <p:sldId id="760" r:id="rId5"/>
    <p:sldId id="632" r:id="rId6"/>
    <p:sldId id="565" r:id="rId7"/>
    <p:sldId id="633" r:id="rId8"/>
    <p:sldId id="634" r:id="rId9"/>
    <p:sldId id="809" r:id="rId10"/>
    <p:sldId id="598" r:id="rId11"/>
    <p:sldId id="811" r:id="rId12"/>
    <p:sldId id="635" r:id="rId13"/>
    <p:sldId id="812" r:id="rId14"/>
    <p:sldId id="626" r:id="rId15"/>
    <p:sldId id="779" r:id="rId16"/>
    <p:sldId id="780" r:id="rId17"/>
    <p:sldId id="781" r:id="rId18"/>
    <p:sldId id="622" r:id="rId19"/>
    <p:sldId id="818" r:id="rId20"/>
    <p:sldId id="819" r:id="rId21"/>
    <p:sldId id="814" r:id="rId22"/>
    <p:sldId id="820" r:id="rId23"/>
    <p:sldId id="817" r:id="rId24"/>
    <p:sldId id="816" r:id="rId25"/>
    <p:sldId id="810" r:id="rId26"/>
    <p:sldId id="815" r:id="rId27"/>
    <p:sldId id="825" r:id="rId28"/>
    <p:sldId id="823" r:id="rId29"/>
    <p:sldId id="822" r:id="rId30"/>
    <p:sldId id="826" r:id="rId31"/>
    <p:sldId id="821" r:id="rId32"/>
    <p:sldId id="775" r:id="rId33"/>
    <p:sldId id="797" r:id="rId34"/>
    <p:sldId id="836" r:id="rId35"/>
    <p:sldId id="835" r:id="rId36"/>
    <p:sldId id="838" r:id="rId37"/>
    <p:sldId id="776" r:id="rId38"/>
    <p:sldId id="837" r:id="rId39"/>
    <p:sldId id="260" r:id="rId40"/>
  </p:sldIdLst>
  <p:sldSz cx="10080625" cy="7559675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0A571-5E46-4C4D-9619-5700973CFB6C}" v="1699" dt="2024-01-17T02:10:40.422"/>
    <p1510:client id="{A54B6F6F-9823-4C88-B0DE-314BB917038D}" v="1074" dt="2024-01-15T06:53:37.759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448" y="0"/>
            <a:ext cx="3079123" cy="512111"/>
          </a:xfrm>
          <a:prstGeom prst="rect">
            <a:avLst/>
          </a:prstGeom>
        </p:spPr>
        <p:txBody>
          <a:bodyPr vert="horz" lIns="86859" tIns="43429" rIns="86859" bIns="43429" rtlCol="0"/>
          <a:lstStyle>
            <a:lvl1pPr algn="r">
              <a:defRPr sz="1100"/>
            </a:lvl1pPr>
          </a:lstStyle>
          <a:p>
            <a:fld id="{45C5F4CD-7F24-4AA7-A960-6ACD02677B5E}" type="datetimeFigureOut">
              <a:rPr lang="pt-BR" smtClean="0"/>
              <a:pPr/>
              <a:t>18/01/2024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59" tIns="43429" rIns="86859" bIns="4342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108" y="4861252"/>
            <a:ext cx="5683847" cy="4605955"/>
          </a:xfrm>
          <a:prstGeom prst="rect">
            <a:avLst/>
          </a:prstGeom>
        </p:spPr>
        <p:txBody>
          <a:bodyPr vert="horz" lIns="86859" tIns="43429" rIns="86859" bIns="4342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l">
              <a:defRPr sz="11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448" y="9720983"/>
            <a:ext cx="3079123" cy="512110"/>
          </a:xfrm>
          <a:prstGeom prst="rect">
            <a:avLst/>
          </a:prstGeom>
        </p:spPr>
        <p:txBody>
          <a:bodyPr vert="horz" lIns="86859" tIns="43429" rIns="86859" bIns="43429" rtlCol="0" anchor="b"/>
          <a:lstStyle>
            <a:lvl1pPr algn="r">
              <a:defRPr sz="1100"/>
            </a:lvl1pPr>
          </a:lstStyle>
          <a:p>
            <a:fld id="{1F5E04B0-59F4-4454-B244-BFDD52519C0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69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06" name="Imagem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  <a:ln>
            <a:noFill/>
          </a:ln>
        </p:spPr>
      </p:pic>
      <p:pic>
        <p:nvPicPr>
          <p:cNvPr id="107" name="Imagem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5508000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pic>
        <p:nvPicPr>
          <p:cNvPr id="109" name="Picture 4"/>
          <p:cNvPicPr/>
          <p:nvPr/>
        </p:nvPicPr>
        <p:blipFill>
          <a:blip r:embed="rId2"/>
          <a:srcRect l="-117277" t="2268522" r="420695" b="-1117896"/>
          <a:stretch>
            <a:fillRect/>
          </a:stretch>
        </p:blipFill>
        <p:spPr>
          <a:xfrm>
            <a:off x="1727944" y="5420460"/>
            <a:ext cx="10112760" cy="1508760"/>
          </a:xfrm>
          <a:prstGeom prst="rect">
            <a:avLst/>
          </a:prstGeom>
          <a:ln>
            <a:noFill/>
          </a:ln>
        </p:spPr>
      </p:pic>
      <p:sp>
        <p:nvSpPr>
          <p:cNvPr id="110" name="CustomShape 2"/>
          <p:cNvSpPr/>
          <p:nvPr/>
        </p:nvSpPr>
        <p:spPr>
          <a:xfrm>
            <a:off x="1074709" y="5703600"/>
            <a:ext cx="7848872" cy="75755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latin typeface="Times New Roman"/>
                <a:ea typeface="DejaVu Sans"/>
              </a:rPr>
              <a:t>RELATÓRIO FOTOGRÁFICO</a:t>
            </a:r>
          </a:p>
          <a:p>
            <a:pPr algn="ctr">
              <a:lnSpc>
                <a:spcPct val="100000"/>
              </a:lnSpc>
            </a:pPr>
            <a:r>
              <a:rPr lang="pt-BR" sz="2800" b="1" dirty="0">
                <a:latin typeface="Times New Roman"/>
                <a:ea typeface="DejaVu Sans"/>
              </a:rPr>
              <a:t>DEZEMBRO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2" y="611485"/>
            <a:ext cx="2327796" cy="4380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de água</a:t>
            </a:r>
            <a:endParaRPr lang="pt-BR" dirty="0"/>
          </a:p>
        </p:txBody>
      </p:sp>
      <p:sp>
        <p:nvSpPr>
          <p:cNvPr id="8" name="CustomShape 2"/>
          <p:cNvSpPr/>
          <p:nvPr/>
        </p:nvSpPr>
        <p:spPr>
          <a:xfrm>
            <a:off x="286222" y="5342527"/>
            <a:ext cx="9580020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11 e 12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Assentamento dos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tubos da rede.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Lápis Lazúli.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12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127083" y="170159"/>
            <a:ext cx="203585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5A70FB-47FB-42DF-AF5B-141B90BB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222" y="1264118"/>
            <a:ext cx="4548148" cy="3411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Vista de uma praia&#10;&#10;Descrição gerada automaticamente">
            <a:extLst>
              <a:ext uri="{FF2B5EF4-FFF2-40B4-BE49-F238E27FC236}">
                <a16:creationId xmlns:a16="http://schemas.microsoft.com/office/drawing/2014/main" xmlns="" id="{45F4CFF7-F1CD-43B5-9D1A-2BCC6FA4DE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8095" y="1258536"/>
            <a:ext cx="4548144" cy="341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897875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11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9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de água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2497" y="5342527"/>
            <a:ext cx="9453463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13 e 14</a:t>
            </a:r>
            <a:endParaRPr lang="pt-BR" dirty="0">
              <a:solidFill>
                <a:srgbClr val="000000"/>
              </a:solidFill>
              <a:latin typeface="Arial"/>
            </a:endParaRP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Reaterro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 compactação da valeta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dos tubos da rede.</a:t>
            </a:r>
            <a:endParaRPr lang="pt-BR" dirty="0"/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Ágata.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Praia com pedras&#10;&#10;Descrição gerada automaticamente">
            <a:extLst>
              <a:ext uri="{FF2B5EF4-FFF2-40B4-BE49-F238E27FC236}">
                <a16:creationId xmlns:a16="http://schemas.microsoft.com/office/drawing/2014/main" xmlns="" id="{4BA21F2D-D414-4063-9D91-957F9D75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2497" y="1280163"/>
            <a:ext cx="4552388" cy="3414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0E45089-0CC3-4E2C-8A64-53BD3989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5517" y="1362630"/>
            <a:ext cx="4350664" cy="3261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13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49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2497" y="5342527"/>
            <a:ext cx="9453463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15 e 16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Posicionamento e concretagem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das sapatas.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Complexo administrativo.</a:t>
            </a:r>
            <a:endParaRPr lang="pt-BR" dirty="0"/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16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Uma imagem contendo ao ar livre, edifício, rocha, rochoso&#10;&#10;Descrição gerada automaticamente">
            <a:extLst>
              <a:ext uri="{FF2B5EF4-FFF2-40B4-BE49-F238E27FC236}">
                <a16:creationId xmlns:a16="http://schemas.microsoft.com/office/drawing/2014/main" xmlns="" id="{4BA21F2D-D414-4063-9D91-957F9D75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8425" y="1284609"/>
            <a:ext cx="4540532" cy="340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Uma imagem contendo ao ar livre, rocha, rochoso, terra&#10;&#10;Descrição gerada automaticamente">
            <a:extLst>
              <a:ext uri="{FF2B5EF4-FFF2-40B4-BE49-F238E27FC236}">
                <a16:creationId xmlns:a16="http://schemas.microsoft.com/office/drawing/2014/main" xmlns="" id="{10E45089-0CC3-4E2C-8A64-53BD39893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23813" y="1293143"/>
            <a:ext cx="4534071" cy="340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15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5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51295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17 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18</a:t>
            </a:r>
          </a:p>
          <a:p>
            <a:pPr algn="ctr"/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meio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fio das guaritas.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Guarita.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0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B1D12B3-C55E-4C72-A0A9-53C685DFEA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602" y="1326799"/>
            <a:ext cx="4547257" cy="3410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Uma imagem contendo ao ar livre, estrada, rua, carro&#10;&#10;Descrição gerada automaticamente">
            <a:extLst>
              <a:ext uri="{FF2B5EF4-FFF2-40B4-BE49-F238E27FC236}">
                <a16:creationId xmlns:a16="http://schemas.microsoft.com/office/drawing/2014/main" xmlns="" id="{CD70D3E8-54DD-4B3E-8C27-3057B5003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8566" y="1322847"/>
            <a:ext cx="4555653" cy="341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17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9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86793" y="5342527"/>
            <a:ext cx="9507039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19 e 20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Concretagem dos pilares e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nício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da alvenaria.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Guarita.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D315CA9-548C-4549-961D-D75025B22F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9604" y="1314337"/>
            <a:ext cx="4559398" cy="341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327505B-22D5-4466-89F4-1DCA589713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31505" y="1314248"/>
            <a:ext cx="4559632" cy="3419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19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92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  <a:endParaRPr lang="pt-BR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11691" y="5342527"/>
            <a:ext cx="9457243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21 e 22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Concretagem dos pilares.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Espaço Fitness.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EAEEA3F-EDCB-4BF2-8207-36E0159E28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5355" y="1403060"/>
            <a:ext cx="4334776" cy="325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E80EAE4E-81E1-4CCD-88B5-CCB530789E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6829" y="1317811"/>
            <a:ext cx="4562104" cy="3421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21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Complexo administrativo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334773" y="5342527"/>
            <a:ext cx="9411080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23 e 24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Concretagem das sapatas.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Complexo administrativo.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E69CCEB-39FF-48D9-9D17-A19631CFA6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701" y="1320595"/>
            <a:ext cx="4551704" cy="3413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440E87A-9650-4813-B380-FC6E905AC0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80368" y="1320586"/>
            <a:ext cx="4551729" cy="3413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23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8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25 e 26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alvenaria.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Guarita.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3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7936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25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5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  <a:endParaRPr lang="pt-BR" dirty="0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27 e 28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alvenaria.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Guarita.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8991" y="1318839"/>
            <a:ext cx="4547418" cy="3410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Uma imagem contendo ao ar livre, edifício, homem, comida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4100" y="1320070"/>
            <a:ext cx="4545892" cy="340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27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58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29 e 30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alvenaria.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Guarita.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000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Edifício de tijolos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29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2520032" y="3559880"/>
            <a:ext cx="5688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SERVIÇOS EM ANDAMENTO</a:t>
            </a:r>
          </a:p>
        </p:txBody>
      </p:sp>
    </p:spTree>
    <p:extLst>
      <p:ext uri="{BB962C8B-B14F-4D97-AF65-F5344CB8AC3E}">
        <p14:creationId xmlns:p14="http://schemas.microsoft.com/office/powerpoint/2010/main" val="178909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Quiosque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31 e 32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Execução do gabarito e locação da obra.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Quiosque 2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48598" y="169080"/>
            <a:ext cx="202715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Campo de arei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8708" y="1318627"/>
            <a:ext cx="4547984" cy="3410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Uma imagem contendo ao ar livre, campo, edifício, em pé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50788" y="1325085"/>
            <a:ext cx="4532518" cy="3399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31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5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Depósito de lixo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33 e 34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do gabarito e locação da obra.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Depósito de lixo.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2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Campo de terr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412" y="1332092"/>
            <a:ext cx="4527052" cy="3395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951" y="1319958"/>
            <a:ext cx="4546192" cy="3409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33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11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Muro de fechamento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35 e 36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Posicionamento e concretagem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dos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pilares.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 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Quadra 7.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Formax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2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Praia com pedras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7936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Areia da praia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35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810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elétrica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37 e 38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Posicionamento e concretagem </a:t>
            </a:r>
            <a:r>
              <a:rPr lang="pt-BR" sz="1600" dirty="0">
                <a:solidFill>
                  <a:srgbClr val="000000"/>
                </a:solidFill>
                <a:latin typeface="Times New Roman"/>
                <a:cs typeface="Times New Roman"/>
              </a:rPr>
              <a:t>dos postes da rede elétrica.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Topázio e Alameda Ágata.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Inova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48599" y="169080"/>
            <a:ext cx="202715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Estrada de terr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3860" y="1322491"/>
            <a:ext cx="4537680" cy="3403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Estrada de terra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37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88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latin typeface="Times New Roman"/>
                <a:cs typeface="Times New Roman"/>
              </a:rPr>
              <a:t>Período 17/12 à 23/12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50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–Rede de água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39 e 40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Escavação de material para execução da rede.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Topázio.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000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9081" y="1323805"/>
            <a:ext cx="4535932" cy="3401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39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67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de água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41 e 42</a:t>
            </a:r>
            <a:endParaRPr lang="pt-BR" dirty="0"/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Assentamento dos </a:t>
            </a:r>
            <a:r>
              <a:rPr lang="pt-BR" sz="1600" dirty="0">
                <a:solidFill>
                  <a:srgbClr val="000000"/>
                </a:solidFill>
                <a:latin typeface="Times New Roman"/>
                <a:cs typeface="Times New Roman"/>
              </a:rPr>
              <a:t>tubos da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rede e lançamento da areia.</a:t>
            </a:r>
            <a:endParaRPr lang="pt-BR" sz="1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Avenida das Pérolas.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Engenharia.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09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Homem andando na terr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000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Pessoas na areia da praia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41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06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Complexo administrativo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43 e 44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Execução da alvenaria.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Guarita.</a:t>
            </a:r>
            <a:endParaRPr lang="pt-BR" dirty="0"/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 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48597" y="169080"/>
            <a:ext cx="2027157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Homem em pé na calçad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8140" y="1313126"/>
            <a:ext cx="4533248" cy="3399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Cidade na beira da calçada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43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86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Depósito de lixo</a:t>
            </a:r>
            <a:endParaRPr lang="pt-BR" dirty="0" err="1"/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45 e 46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Posicionamento e concretagem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das sapatas.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Depósito de lixo.</a:t>
            </a:r>
            <a:endParaRPr lang="pt-BR" dirty="0"/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46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3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Areia da prai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7159" y="1321428"/>
            <a:ext cx="4535208" cy="3405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45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75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Muro de fechamento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47 e 48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das placas.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Quadra 7.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>
                <a:solidFill>
                  <a:srgbClr val="000000"/>
                </a:solidFill>
                <a:latin typeface="Times New Roman"/>
              </a:rPr>
              <a:t>Formax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48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Pessoas caminhando na arei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000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47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9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latin typeface="Times New Roman"/>
                <a:cs typeface="Times New Roman"/>
              </a:rPr>
              <a:t>Período 01/12 à 09/12</a:t>
            </a:r>
          </a:p>
        </p:txBody>
      </p:sp>
    </p:spTree>
    <p:extLst>
      <p:ext uri="{BB962C8B-B14F-4D97-AF65-F5344CB8AC3E}">
        <p14:creationId xmlns:p14="http://schemas.microsoft.com/office/powerpoint/2010/main" val="1792695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elétrica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314665" y="5342527"/>
            <a:ext cx="9476271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49 e 50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Instalação dos postes da rede elétrica.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Lápis Lazúli.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Inova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50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61423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" name="Imagem 2" descr="Estrada de terra&#10;&#10;Descrição gerada automaticamente">
            <a:extLst>
              <a:ext uri="{FF2B5EF4-FFF2-40B4-BE49-F238E27FC236}">
                <a16:creationId xmlns:a16="http://schemas.microsoft.com/office/drawing/2014/main" xmlns="" id="{DE2FDA93-AF94-4DC6-A936-A1C58DC0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0000" y="1318048"/>
            <a:ext cx="4549528" cy="3412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 descr="Praia com pedras&#10;&#10;Descrição gerada automaticamente">
            <a:extLst>
              <a:ext uri="{FF2B5EF4-FFF2-40B4-BE49-F238E27FC236}">
                <a16:creationId xmlns:a16="http://schemas.microsoft.com/office/drawing/2014/main" xmlns="" id="{4B766D3D-12D4-40D5-874C-73E39408A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3159" y="1319364"/>
            <a:ext cx="4547776" cy="341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49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75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96261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-3960" y="3559880"/>
            <a:ext cx="10076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>
                <a:latin typeface="Times New Roman" panose="02020603050405020304" pitchFamily="18" charset="0"/>
                <a:cs typeface="Times New Roman" panose="02020603050405020304" pitchFamily="18" charset="0"/>
              </a:rPr>
              <a:t>ACOMPANHAMENTO</a:t>
            </a:r>
          </a:p>
        </p:txBody>
      </p:sp>
    </p:spTree>
    <p:extLst>
      <p:ext uri="{BB962C8B-B14F-4D97-AF65-F5344CB8AC3E}">
        <p14:creationId xmlns:p14="http://schemas.microsoft.com/office/powerpoint/2010/main" val="1762082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09" y="1500548"/>
            <a:ext cx="8103879" cy="522320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D5C2A3D-D6FE-4086-8962-5AEF7012E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/>
                <a:cs typeface="Times New Roman"/>
              </a:rPr>
              <a:t>Mapa atualizado – Muro de fechamento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FC8B6DD-AFC0-4EAD-8B03-503BF0039118}"/>
              </a:ext>
            </a:extLst>
          </p:cNvPr>
          <p:cNvSpPr txBox="1"/>
          <p:nvPr/>
        </p:nvSpPr>
        <p:spPr>
          <a:xfrm>
            <a:off x="7647069" y="339423"/>
            <a:ext cx="220303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784BFDD-8F9A-4192-8A32-109E4A2F8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5" t="53795" r="41428" b="29761"/>
          <a:stretch/>
        </p:blipFill>
        <p:spPr>
          <a:xfrm>
            <a:off x="7242729" y="5715639"/>
            <a:ext cx="20937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D5C2A3D-D6FE-4086-8962-5AEF7012EE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/>
                <a:cs typeface="Times New Roman"/>
              </a:rPr>
              <a:t>Mapa atualizado – Pavimentação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FC8B6DD-AFC0-4EAD-8B03-503BF0039118}"/>
              </a:ext>
            </a:extLst>
          </p:cNvPr>
          <p:cNvSpPr txBox="1"/>
          <p:nvPr/>
        </p:nvSpPr>
        <p:spPr>
          <a:xfrm>
            <a:off x="7647069" y="339423"/>
            <a:ext cx="220303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90" y="1514007"/>
            <a:ext cx="9298627" cy="51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1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03" y="1422353"/>
            <a:ext cx="9231013" cy="513469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D5C2A3D-D6FE-4086-8962-5AEF7012E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/>
                <a:cs typeface="Times New Roman"/>
              </a:rPr>
              <a:t>Mapa atualizado – Meio fio e sarjeta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FC8B6DD-AFC0-4EAD-8B03-503BF0039118}"/>
              </a:ext>
            </a:extLst>
          </p:cNvPr>
          <p:cNvSpPr txBox="1"/>
          <p:nvPr/>
        </p:nvSpPr>
        <p:spPr>
          <a:xfrm>
            <a:off x="7647069" y="339423"/>
            <a:ext cx="220303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784BFDD-8F9A-4192-8A32-109E4A2F8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5" t="64958" r="41428" b="29761"/>
          <a:stretch/>
        </p:blipFill>
        <p:spPr>
          <a:xfrm>
            <a:off x="7412145" y="5726243"/>
            <a:ext cx="2093771" cy="3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6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03" y="1146844"/>
            <a:ext cx="9050515" cy="538022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D5C2A3D-D6FE-4086-8962-5AEF7012EE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5" y="213858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0" y="307418"/>
            <a:ext cx="1007640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Times New Roman"/>
                <a:cs typeface="Times New Roman"/>
              </a:rPr>
              <a:t>Mapa atualizado – Meio fio e sarjeta</a:t>
            </a:r>
            <a:endParaRPr lang="pt-B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FC8B6DD-AFC0-4EAD-8B03-503BF0039118}"/>
              </a:ext>
            </a:extLst>
          </p:cNvPr>
          <p:cNvSpPr txBox="1"/>
          <p:nvPr/>
        </p:nvSpPr>
        <p:spPr>
          <a:xfrm>
            <a:off x="7647069" y="339423"/>
            <a:ext cx="220303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784BFDD-8F9A-4192-8A32-109E4A2F81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85" t="54200" r="41428" b="29760"/>
          <a:stretch/>
        </p:blipFill>
        <p:spPr>
          <a:xfrm>
            <a:off x="7231647" y="5543740"/>
            <a:ext cx="2093771" cy="9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817430" y="152116"/>
            <a:ext cx="6441540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Acompanhamento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2" y="1653821"/>
            <a:ext cx="9546379" cy="42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97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1817430" y="152116"/>
            <a:ext cx="6441540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Times New Roman"/>
              </a:rPr>
              <a:t>Relatório Fotográfico – Acompanhamento</a:t>
            </a:r>
          </a:p>
        </p:txBody>
      </p:sp>
      <p:sp>
        <p:nvSpPr>
          <p:cNvPr id="10" name="CustomShape 1"/>
          <p:cNvSpPr/>
          <p:nvPr/>
        </p:nvSpPr>
        <p:spPr>
          <a:xfrm>
            <a:off x="7656413" y="152117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2023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2" y="1961415"/>
            <a:ext cx="9546379" cy="363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75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0" y="5301000"/>
            <a:ext cx="10080625" cy="1085040"/>
          </a:xfrm>
          <a:prstGeom prst="rect">
            <a:avLst/>
          </a:prstGeom>
          <a:gradFill>
            <a:gsLst>
              <a:gs pos="0">
                <a:srgbClr val="D8D8D8"/>
              </a:gs>
              <a:gs pos="50000">
                <a:srgbClr val="808080"/>
              </a:gs>
              <a:gs pos="100000">
                <a:srgbClr val="D8D8D8"/>
              </a:gs>
            </a:gsLst>
            <a:lin ang="2700000"/>
          </a:gradFill>
          <a:ln w="9360">
            <a:noFill/>
          </a:ln>
        </p:spPr>
      </p:sp>
      <p:pic>
        <p:nvPicPr>
          <p:cNvPr id="133" name="Picture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78577" y="5155464"/>
            <a:ext cx="7034760" cy="1085040"/>
          </a:xfrm>
          <a:prstGeom prst="rect">
            <a:avLst/>
          </a:prstGeom>
          <a:ln>
            <a:noFill/>
          </a:ln>
        </p:spPr>
      </p:pic>
      <p:sp>
        <p:nvSpPr>
          <p:cNvPr id="134" name="Line 2"/>
          <p:cNvSpPr/>
          <p:nvPr/>
        </p:nvSpPr>
        <p:spPr>
          <a:xfrm>
            <a:off x="-671400" y="5208480"/>
            <a:ext cx="110646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sp>
        <p:nvSpPr>
          <p:cNvPr id="135" name="Line 3"/>
          <p:cNvSpPr/>
          <p:nvPr/>
        </p:nvSpPr>
        <p:spPr>
          <a:xfrm>
            <a:off x="-671400" y="6636960"/>
            <a:ext cx="10841400" cy="0"/>
          </a:xfrm>
          <a:prstGeom prst="line">
            <a:avLst/>
          </a:prstGeom>
          <a:ln>
            <a:solidFill>
              <a:srgbClr val="F2F2F2"/>
            </a:solidFill>
          </a:ln>
        </p:spPr>
      </p:sp>
      <p:pic>
        <p:nvPicPr>
          <p:cNvPr id="136" name="Picture 4"/>
          <p:cNvPicPr/>
          <p:nvPr/>
        </p:nvPicPr>
        <p:blipFill>
          <a:blip r:embed="rId4"/>
          <a:srcRect r="-32089"/>
          <a:stretch>
            <a:fillRect/>
          </a:stretch>
        </p:blipFill>
        <p:spPr>
          <a:xfrm>
            <a:off x="263160" y="6399360"/>
            <a:ext cx="10112760" cy="180360"/>
          </a:xfrm>
          <a:prstGeom prst="rect">
            <a:avLst/>
          </a:prstGeom>
          <a:ln>
            <a:noFill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3888" y="971525"/>
            <a:ext cx="7904761" cy="377177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Complexo Administrativo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43055" y="5342527"/>
            <a:ext cx="9709299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01 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02</a:t>
            </a:r>
          </a:p>
          <a:p>
            <a:pPr algn="ctr"/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 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Concretagem da viga baldrame.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Guarita.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01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02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EC0ED24-A960-4E5C-BD83-514E1C0E9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8" y="1264684"/>
            <a:ext cx="4562296" cy="3421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9F5BA08-5FF4-4AE4-A533-FFB540EAA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67" y="1272674"/>
            <a:ext cx="4540988" cy="3405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37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18527"/>
          <a:stretch/>
        </p:blipFill>
        <p:spPr>
          <a:xfrm>
            <a:off x="286081" y="1255531"/>
            <a:ext cx="4572000" cy="3394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</a:t>
            </a:r>
            <a:r>
              <a:rPr lang="pt-BR" sz="2000" b="1" dirty="0" smtClean="0">
                <a:solidFill>
                  <a:srgbClr val="FFFFFF"/>
                </a:solidFill>
                <a:latin typeface="Times New Roman"/>
              </a:rPr>
              <a:t>Complexo Administrativo</a:t>
            </a:r>
            <a:endParaRPr lang="pt-BR" sz="2000" b="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CustomShape 2"/>
          <p:cNvSpPr/>
          <p:nvPr/>
        </p:nvSpPr>
        <p:spPr>
          <a:xfrm>
            <a:off x="243056" y="5342527"/>
            <a:ext cx="9709299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03 e 04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Posicionamento da armadura dos pilares e início da escavação das sapatas.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Guarita e Administração.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Madox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04</a:t>
            </a:r>
            <a:endParaRPr lang="pt-BR" sz="1600" dirty="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 dirty="0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061435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49DBF57-81AB-45EA-B7D9-852CD49A2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08" y="1256214"/>
            <a:ext cx="4530788" cy="3398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Foto: 03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7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de água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26808" y="5342527"/>
            <a:ext cx="9637291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05 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06</a:t>
            </a:r>
          </a:p>
          <a:p>
            <a:pPr algn="ctr"/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Escavação de material para execução da rede de água.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Rubi.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 err="1" smtClean="0">
                <a:solidFill>
                  <a:srgbClr val="000000"/>
                </a:solidFill>
                <a:latin typeface="Times New Roman"/>
              </a:rPr>
              <a:t>Enko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 Engenharia.</a:t>
            </a:r>
            <a:endParaRPr lang="pt-BR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06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061421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ACB5CA31-C920-4CA0-932F-0DC76EBE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766" y="1252987"/>
            <a:ext cx="4561584" cy="342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m 16" descr="Uma imagem contendo ao ar livre, escavadeira, carro, estacionado&#10;&#10;Descrição gerada automaticamente">
            <a:extLst>
              <a:ext uri="{FF2B5EF4-FFF2-40B4-BE49-F238E27FC236}">
                <a16:creationId xmlns:a16="http://schemas.microsoft.com/office/drawing/2014/main" xmlns="" id="{D19E982E-B9FD-48D8-AB8E-044275FC21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09451" y="1252987"/>
            <a:ext cx="4561580" cy="3421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05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2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396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de água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75564" y="5342527"/>
            <a:ext cx="9544407" cy="2066096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07 e </a:t>
            </a:r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08</a:t>
            </a:r>
          </a:p>
          <a:p>
            <a:pPr algn="ctr"/>
            <a:r>
              <a:rPr lang="pt-BR" sz="1600" b="1" u="sng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pt-BR" sz="1600" b="1" u="sng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Serviço: </a:t>
            </a:r>
            <a:r>
              <a:rPr lang="pt-BR" sz="1600" dirty="0" smtClean="0">
                <a:solidFill>
                  <a:srgbClr val="000000"/>
                </a:solidFill>
                <a:latin typeface="Times New Roman"/>
              </a:rPr>
              <a:t>Assentamento dos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tubos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da rede.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 Alameda Rubi.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08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4536256" y="2447228"/>
            <a:ext cx="2953988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600" b="1">
                <a:solidFill>
                  <a:srgbClr val="FFFFFF"/>
                </a:solidFill>
                <a:latin typeface="Times New Roman"/>
              </a:rPr>
              <a:t>Dezembro de 2021</a:t>
            </a:r>
          </a:p>
          <a:p>
            <a:pPr algn="ctr">
              <a:lnSpc>
                <a:spcPct val="100000"/>
              </a:lnSpc>
            </a:pPr>
            <a:endParaRPr sz="1600"/>
          </a:p>
        </p:txBody>
      </p:sp>
      <p:sp>
        <p:nvSpPr>
          <p:cNvPr id="3" name="Retângulo 2"/>
          <p:cNvSpPr/>
          <p:nvPr/>
        </p:nvSpPr>
        <p:spPr>
          <a:xfrm>
            <a:off x="8061419" y="169080"/>
            <a:ext cx="2001510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sz="1800" b="1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6" name="Imagem 5" descr="Área de terra&#10;&#10;Descrição gerada automaticamente">
            <a:extLst>
              <a:ext uri="{FF2B5EF4-FFF2-40B4-BE49-F238E27FC236}">
                <a16:creationId xmlns:a16="http://schemas.microsoft.com/office/drawing/2014/main" xmlns="" id="{D399B3A4-FC6D-419C-9A2E-8FE771F6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8660" y="1269685"/>
            <a:ext cx="4556672" cy="3417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FBA825F-0520-4D9E-9BE0-BD383B394B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93862" y="1269685"/>
            <a:ext cx="4556672" cy="3417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07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2800" cy="7552800"/>
          </a:xfrm>
          <a:prstGeom prst="rect">
            <a:avLst/>
          </a:prstGeom>
          <a:ln>
            <a:noFill/>
          </a:ln>
        </p:spPr>
      </p:pic>
      <p:sp>
        <p:nvSpPr>
          <p:cNvPr id="5" name="CustomShape 1"/>
          <p:cNvSpPr/>
          <p:nvPr/>
        </p:nvSpPr>
        <p:spPr>
          <a:xfrm>
            <a:off x="-3960" y="3262499"/>
            <a:ext cx="10076760" cy="1148760"/>
          </a:xfrm>
          <a:prstGeom prst="rect">
            <a:avLst/>
          </a:prstGeom>
          <a:gradFill>
            <a:gsLst>
              <a:gs pos="0">
                <a:srgbClr val="FFFFFF"/>
              </a:gs>
              <a:gs pos="50000">
                <a:srgbClr val="979797"/>
              </a:gs>
              <a:gs pos="100000">
                <a:srgbClr val="FFFFFF"/>
              </a:gs>
            </a:gsLst>
            <a:lin ang="2700000"/>
          </a:gradFill>
          <a:ln w="9360">
            <a:noFill/>
          </a:ln>
        </p:spPr>
      </p:sp>
      <p:sp>
        <p:nvSpPr>
          <p:cNvPr id="6" name="CaixaDeTexto 5"/>
          <p:cNvSpPr txBox="1"/>
          <p:nvPr/>
        </p:nvSpPr>
        <p:spPr>
          <a:xfrm>
            <a:off x="3312120" y="3559880"/>
            <a:ext cx="5688632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000" dirty="0">
                <a:latin typeface="Times New Roman"/>
                <a:cs typeface="Times New Roman"/>
              </a:rPr>
              <a:t>Período 10/12 à 16/12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8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964"/>
            <a:ext cx="10076400" cy="651240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2271180" y="151052"/>
            <a:ext cx="5649452" cy="387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t"/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Times New Roman"/>
              </a:rPr>
              <a:t>Relatório Fotográfico – Rede de água</a:t>
            </a:r>
            <a:endParaRPr lang="pt-BR" dirty="0"/>
          </a:p>
        </p:txBody>
      </p:sp>
      <p:sp>
        <p:nvSpPr>
          <p:cNvPr id="8" name="CustomShape 2"/>
          <p:cNvSpPr/>
          <p:nvPr/>
        </p:nvSpPr>
        <p:spPr>
          <a:xfrm>
            <a:off x="253126" y="5342527"/>
            <a:ext cx="9580020" cy="2109718"/>
          </a:xfrm>
          <a:prstGeom prst="rect">
            <a:avLst/>
          </a:prstGeom>
          <a:solidFill>
            <a:srgbClr val="FFFFFF"/>
          </a:solidFill>
          <a:ln w="18000">
            <a:solidFill>
              <a:srgbClr val="000000"/>
            </a:solidFill>
            <a:round/>
          </a:ln>
        </p:spPr>
        <p:txBody>
          <a:bodyPr lIns="86040" tIns="41040" rIns="86040" bIns="41040" anchor="t"/>
          <a:lstStyle/>
          <a:p>
            <a:pPr algn="ctr"/>
            <a:r>
              <a:rPr lang="pt-BR" sz="1600" b="1" u="sng" dirty="0">
                <a:solidFill>
                  <a:srgbClr val="000000"/>
                </a:solidFill>
                <a:latin typeface="Times New Roman"/>
              </a:rPr>
              <a:t>Fotos: 09 e 10</a:t>
            </a:r>
          </a:p>
          <a:p>
            <a:pPr algn="just"/>
            <a:endParaRPr lang="pt-BR" sz="1600" b="1" dirty="0" smtClean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 smtClean="0">
                <a:solidFill>
                  <a:srgbClr val="000000"/>
                </a:solidFill>
                <a:latin typeface="Times New Roman"/>
              </a:rPr>
              <a:t>Serviço</a:t>
            </a:r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Aterramento dos tubos da rede.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Local: 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Alameda Rubi.</a:t>
            </a:r>
          </a:p>
          <a:p>
            <a:pPr algn="just"/>
            <a:endParaRPr lang="pt-BR" sz="1600" b="1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pt-BR" sz="1600" b="1" dirty="0">
                <a:solidFill>
                  <a:srgbClr val="000000"/>
                </a:solidFill>
                <a:latin typeface="Times New Roman"/>
              </a:rPr>
              <a:t>Execução: </a:t>
            </a:r>
            <a:r>
              <a:rPr lang="pt-BR" sz="1600" dirty="0">
                <a:solidFill>
                  <a:srgbClr val="000000"/>
                </a:solidFill>
                <a:latin typeface="Times New Roman"/>
              </a:rPr>
              <a:t>Lessa.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56336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10</a:t>
            </a:r>
            <a:endParaRPr lang="pt-BR" sz="1600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55011" y="169080"/>
            <a:ext cx="2014334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FFFFFF"/>
                </a:solidFill>
                <a:latin typeface="Times New Roman"/>
              </a:rPr>
              <a:t>Dezembro de 2023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E35A70FB-47FB-42DF-AF5B-141B90BB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8810" y="1264697"/>
            <a:ext cx="4542971" cy="3409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Trator em chão de terra&#10;&#10;Descrição gerada automaticamente">
            <a:extLst>
              <a:ext uri="{FF2B5EF4-FFF2-40B4-BE49-F238E27FC236}">
                <a16:creationId xmlns:a16="http://schemas.microsoft.com/office/drawing/2014/main" xmlns="" id="{45F4CFF7-F1CD-43B5-9D1A-2BCC6FA4DE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18095" y="1258536"/>
            <a:ext cx="4548144" cy="3411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14665" y="5003973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000000"/>
                </a:solidFill>
                <a:latin typeface="Times New Roman"/>
              </a:rPr>
              <a:t>Foto: 09</a:t>
            </a:r>
            <a:endParaRPr lang="pt-BR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9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968</Words>
  <Application>Microsoft Office PowerPoint</Application>
  <PresentationFormat>Personalizar</PresentationFormat>
  <Paragraphs>298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5" baseType="lpstr">
      <vt:lpstr>Arial</vt:lpstr>
      <vt:lpstr>Calibri</vt:lpstr>
      <vt:lpstr>DejaVu Sans</vt:lpstr>
      <vt:lpstr>StarSymbol</vt:lpstr>
      <vt:lpstr>Times New Roman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ginco</dc:creator>
  <cp:lastModifiedBy>Danilo Fernandes Martins</cp:lastModifiedBy>
  <cp:revision>2203</cp:revision>
  <cp:lastPrinted>2020-04-30T14:02:47Z</cp:lastPrinted>
  <dcterms:modified xsi:type="dcterms:W3CDTF">2024-01-18T12:43:54Z</dcterms:modified>
</cp:coreProperties>
</file>