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</p:sldMasterIdLst>
  <p:notesMasterIdLst>
    <p:notesMasterId r:id="rId71"/>
  </p:notesMasterIdLst>
  <p:sldIdLst>
    <p:sldId id="256" r:id="rId3"/>
    <p:sldId id="494" r:id="rId4"/>
    <p:sldId id="616" r:id="rId5"/>
    <p:sldId id="687" r:id="rId6"/>
    <p:sldId id="688" r:id="rId7"/>
    <p:sldId id="689" r:id="rId8"/>
    <p:sldId id="690" r:id="rId9"/>
    <p:sldId id="691" r:id="rId10"/>
    <p:sldId id="709" r:id="rId11"/>
    <p:sldId id="710" r:id="rId12"/>
    <p:sldId id="711" r:id="rId13"/>
    <p:sldId id="712" r:id="rId14"/>
    <p:sldId id="713" r:id="rId15"/>
    <p:sldId id="619" r:id="rId16"/>
    <p:sldId id="692" r:id="rId17"/>
    <p:sldId id="693" r:id="rId18"/>
    <p:sldId id="694" r:id="rId19"/>
    <p:sldId id="565" r:id="rId20"/>
    <p:sldId id="665" r:id="rId21"/>
    <p:sldId id="666" r:id="rId22"/>
    <p:sldId id="667" r:id="rId23"/>
    <p:sldId id="657" r:id="rId24"/>
    <p:sldId id="625" r:id="rId25"/>
    <p:sldId id="658" r:id="rId26"/>
    <p:sldId id="714" r:id="rId27"/>
    <p:sldId id="642" r:id="rId28"/>
    <p:sldId id="668" r:id="rId29"/>
    <p:sldId id="626" r:id="rId30"/>
    <p:sldId id="695" r:id="rId31"/>
    <p:sldId id="697" r:id="rId32"/>
    <p:sldId id="696" r:id="rId33"/>
    <p:sldId id="698" r:id="rId34"/>
    <p:sldId id="705" r:id="rId35"/>
    <p:sldId id="699" r:id="rId36"/>
    <p:sldId id="700" r:id="rId37"/>
    <p:sldId id="701" r:id="rId38"/>
    <p:sldId id="702" r:id="rId39"/>
    <p:sldId id="703" r:id="rId40"/>
    <p:sldId id="708" r:id="rId41"/>
    <p:sldId id="715" r:id="rId42"/>
    <p:sldId id="719" r:id="rId43"/>
    <p:sldId id="721" r:id="rId44"/>
    <p:sldId id="722" r:id="rId45"/>
    <p:sldId id="723" r:id="rId46"/>
    <p:sldId id="724" r:id="rId47"/>
    <p:sldId id="716" r:id="rId48"/>
    <p:sldId id="725" r:id="rId49"/>
    <p:sldId id="717" r:id="rId50"/>
    <p:sldId id="726" r:id="rId51"/>
    <p:sldId id="720" r:id="rId52"/>
    <p:sldId id="727" r:id="rId53"/>
    <p:sldId id="728" r:id="rId54"/>
    <p:sldId id="729" r:id="rId55"/>
    <p:sldId id="718" r:id="rId56"/>
    <p:sldId id="614" r:id="rId57"/>
    <p:sldId id="643" r:id="rId58"/>
    <p:sldId id="644" r:id="rId59"/>
    <p:sldId id="645" r:id="rId60"/>
    <p:sldId id="647" r:id="rId61"/>
    <p:sldId id="651" r:id="rId62"/>
    <p:sldId id="654" r:id="rId63"/>
    <p:sldId id="663" r:id="rId64"/>
    <p:sldId id="664" r:id="rId65"/>
    <p:sldId id="686" r:id="rId66"/>
    <p:sldId id="730" r:id="rId67"/>
    <p:sldId id="612" r:id="rId68"/>
    <p:sldId id="613" r:id="rId69"/>
    <p:sldId id="260" r:id="rId70"/>
  </p:sldIdLst>
  <p:sldSz cx="10080625" cy="7559675"/>
  <p:notesSz cx="7104063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Estilo Médio 3 - 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Estilo Mé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3060" autoAdjust="0"/>
  </p:normalViewPr>
  <p:slideViewPr>
    <p:cSldViewPr>
      <p:cViewPr varScale="1">
        <p:scale>
          <a:sx n="68" d="100"/>
          <a:sy n="68" d="100"/>
        </p:scale>
        <p:origin x="1266" y="60"/>
      </p:cViewPr>
      <p:guideLst>
        <p:guide orient="horz" pos="2381"/>
        <p:guide pos="31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9123" cy="512111"/>
          </a:xfrm>
          <a:prstGeom prst="rect">
            <a:avLst/>
          </a:prstGeom>
        </p:spPr>
        <p:txBody>
          <a:bodyPr vert="horz" lIns="86859" tIns="43429" rIns="86859" bIns="43429" rtlCol="0"/>
          <a:lstStyle>
            <a:lvl1pPr algn="l">
              <a:defRPr sz="11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3448" y="0"/>
            <a:ext cx="3079123" cy="512111"/>
          </a:xfrm>
          <a:prstGeom prst="rect">
            <a:avLst/>
          </a:prstGeom>
        </p:spPr>
        <p:txBody>
          <a:bodyPr vert="horz" lIns="86859" tIns="43429" rIns="86859" bIns="43429" rtlCol="0"/>
          <a:lstStyle>
            <a:lvl1pPr algn="r">
              <a:defRPr sz="1100"/>
            </a:lvl1pPr>
          </a:lstStyle>
          <a:p>
            <a:fld id="{45C5F4CD-7F24-4AA7-A960-6ACD02677B5E}" type="datetimeFigureOut">
              <a:rPr lang="pt-BR" smtClean="0"/>
              <a:pPr/>
              <a:t>03/03/2023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6513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6859" tIns="43429" rIns="86859" bIns="43429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10108" y="4861252"/>
            <a:ext cx="5683847" cy="4605955"/>
          </a:xfrm>
          <a:prstGeom prst="rect">
            <a:avLst/>
          </a:prstGeom>
        </p:spPr>
        <p:txBody>
          <a:bodyPr vert="horz" lIns="86859" tIns="43429" rIns="86859" bIns="43429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0983"/>
            <a:ext cx="3079123" cy="512110"/>
          </a:xfrm>
          <a:prstGeom prst="rect">
            <a:avLst/>
          </a:prstGeom>
        </p:spPr>
        <p:txBody>
          <a:bodyPr vert="horz" lIns="86859" tIns="43429" rIns="86859" bIns="43429" rtlCol="0" anchor="b"/>
          <a:lstStyle>
            <a:lvl1pPr algn="l">
              <a:defRPr sz="11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3448" y="9720983"/>
            <a:ext cx="3079123" cy="512110"/>
          </a:xfrm>
          <a:prstGeom prst="rect">
            <a:avLst/>
          </a:prstGeom>
        </p:spPr>
        <p:txBody>
          <a:bodyPr vert="horz" lIns="86859" tIns="43429" rIns="86859" bIns="43429" rtlCol="0" anchor="b"/>
          <a:lstStyle>
            <a:lvl1pPr algn="r">
              <a:defRPr sz="1100"/>
            </a:lvl1pPr>
          </a:lstStyle>
          <a:p>
            <a:fld id="{1F5E04B0-59F4-4454-B244-BFDD52519C0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5694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4058280"/>
            <a:ext cx="907200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152320" y="40582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04000" y="40582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34" name="Imagem 33"/>
          <p:cNvPicPr/>
          <p:nvPr/>
        </p:nvPicPr>
        <p:blipFill>
          <a:blip r:embed="rId2"/>
          <a:stretch>
            <a:fillRect/>
          </a:stretch>
        </p:blipFill>
        <p:spPr>
          <a:xfrm>
            <a:off x="6055200" y="4058280"/>
            <a:ext cx="2620440" cy="2090880"/>
          </a:xfrm>
          <a:prstGeom prst="rect">
            <a:avLst/>
          </a:prstGeom>
          <a:ln>
            <a:noFill/>
          </a:ln>
        </p:spPr>
      </p:pic>
      <p:pic>
        <p:nvPicPr>
          <p:cNvPr id="35" name="Imagem 34"/>
          <p:cNvPicPr/>
          <p:nvPr/>
        </p:nvPicPr>
        <p:blipFill>
          <a:blip r:embed="rId2"/>
          <a:stretch>
            <a:fillRect/>
          </a:stretch>
        </p:blipFill>
        <p:spPr>
          <a:xfrm>
            <a:off x="1406880" y="4058280"/>
            <a:ext cx="2620440" cy="2090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14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504000" y="40582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5152320" y="40582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504000" y="4058280"/>
            <a:ext cx="907164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504000" y="4058280"/>
            <a:ext cx="907200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5152320" y="40582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504000" y="40582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106" name="Imagem 105"/>
          <p:cNvPicPr/>
          <p:nvPr/>
        </p:nvPicPr>
        <p:blipFill>
          <a:blip r:embed="rId2"/>
          <a:stretch>
            <a:fillRect/>
          </a:stretch>
        </p:blipFill>
        <p:spPr>
          <a:xfrm>
            <a:off x="6055200" y="4058280"/>
            <a:ext cx="2620440" cy="2090880"/>
          </a:xfrm>
          <a:prstGeom prst="rect">
            <a:avLst/>
          </a:prstGeom>
          <a:ln>
            <a:noFill/>
          </a:ln>
        </p:spPr>
      </p:pic>
      <p:pic>
        <p:nvPicPr>
          <p:cNvPr id="107" name="Imagem 106"/>
          <p:cNvPicPr/>
          <p:nvPr/>
        </p:nvPicPr>
        <p:blipFill>
          <a:blip r:embed="rId2"/>
          <a:stretch>
            <a:fillRect/>
          </a:stretch>
        </p:blipFill>
        <p:spPr>
          <a:xfrm>
            <a:off x="1406880" y="4058280"/>
            <a:ext cx="2620440" cy="2090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14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04000" y="40582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320" y="40582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4058280"/>
            <a:ext cx="907164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pt-BR"/>
              <a:t>Clique para editar o formato do texto do título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pt-BR"/>
              <a:t>Clique para editar o formato do texto da estrutura de tópicos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pt-BR"/>
              <a:t>2.º Nível da estrutura de tópicos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pt-BR"/>
              <a:t>3.º Nível da estrutura de tópicos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pt-BR"/>
              <a:t>4.º Nível da estrutura de tópicos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pt-BR"/>
              <a:t>5.º Nível da estrutura de tópicos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pt-BR"/>
              <a:t>6.º Nível da estrutura de tópicos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pt-BR"/>
              <a:t>7.º Nível da estrutura de tópicos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pt-BR"/>
              <a:t>Clique para editar o formato do texto do título</a:t>
            </a:r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pt-BR"/>
              <a:t>Clique para editar o formato do texto da estrutura de tópicos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pt-BR"/>
              <a:t>2.º Nível da estrutura de tópicos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pt-BR"/>
              <a:t>3.º Nível da estrutura de tópicos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pt-BR"/>
              <a:t>4.º Nível da estrutura de tópicos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pt-BR"/>
              <a:t>5.º Nível da estrutura de tópicos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pt-BR"/>
              <a:t>6.º Nível da estrutura de tópicos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pt-BR"/>
              <a:t>7.º Nível da estrutura de tópicos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6.emf"/><Relationship Id="rId4" Type="http://schemas.openxmlformats.org/officeDocument/2006/relationships/package" Target="../embeddings/Microsoft_Excel_Worksheet1.xlsx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7.emf"/><Relationship Id="rId4" Type="http://schemas.openxmlformats.org/officeDocument/2006/relationships/package" Target="../embeddings/Microsoft_Excel_Worksheet2.xlsx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0.jpeg"/><Relationship Id="rId4" Type="http://schemas.openxmlformats.org/officeDocument/2006/relationships/image" Target="../media/image1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0" y="5508000"/>
            <a:ext cx="10076760" cy="1148760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979797"/>
              </a:gs>
              <a:gs pos="100000">
                <a:srgbClr val="FFFFFF"/>
              </a:gs>
            </a:gsLst>
            <a:lin ang="2700000"/>
          </a:gradFill>
          <a:ln w="9360">
            <a:noFill/>
          </a:ln>
        </p:spPr>
      </p:sp>
      <p:pic>
        <p:nvPicPr>
          <p:cNvPr id="109" name="Picture 4"/>
          <p:cNvPicPr/>
          <p:nvPr/>
        </p:nvPicPr>
        <p:blipFill>
          <a:blip r:embed="rId2"/>
          <a:srcRect l="-117277" t="2268522" r="420695" b="-1117896"/>
          <a:stretch>
            <a:fillRect/>
          </a:stretch>
        </p:blipFill>
        <p:spPr>
          <a:xfrm>
            <a:off x="0" y="5508000"/>
            <a:ext cx="10080625" cy="1148760"/>
          </a:xfrm>
          <a:prstGeom prst="rect">
            <a:avLst/>
          </a:prstGeom>
          <a:ln>
            <a:noFill/>
          </a:ln>
        </p:spPr>
      </p:pic>
      <p:sp>
        <p:nvSpPr>
          <p:cNvPr id="110" name="CustomShape 2"/>
          <p:cNvSpPr/>
          <p:nvPr/>
        </p:nvSpPr>
        <p:spPr>
          <a:xfrm>
            <a:off x="0" y="5508000"/>
            <a:ext cx="10080625" cy="1148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t-BR" sz="2800" b="1" dirty="0">
                <a:latin typeface="Times New Roman"/>
                <a:ea typeface="DejaVu Sans"/>
              </a:rPr>
              <a:t>RELATÓRIO FOTOGRÁFICO</a:t>
            </a:r>
          </a:p>
          <a:p>
            <a:pPr algn="ctr">
              <a:lnSpc>
                <a:spcPct val="100000"/>
              </a:lnSpc>
            </a:pPr>
            <a:r>
              <a:rPr lang="pt-BR" sz="2800" b="1" dirty="0">
                <a:latin typeface="Times New Roman"/>
                <a:ea typeface="DejaVu Sans"/>
              </a:rPr>
              <a:t>FEVEREIRO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184" y="611485"/>
            <a:ext cx="2345009" cy="44128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27F6FDAF-B1E5-6403-5570-AD35B3413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3545" y="1365619"/>
            <a:ext cx="4682080" cy="3511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D5AC1D99-C96A-D2D7-5CAD-5FA90E359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784" y="1365619"/>
            <a:ext cx="4682084" cy="3511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1945533" y="138287"/>
            <a:ext cx="6048672" cy="36933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Piscina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04507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13 e 14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Escavação e concretagem do lastro da piscina.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Piscina.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Nilson Piscinas.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13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14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6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3792712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27F6FDAF-B1E5-6403-5570-AD35B3413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3545" y="1365619"/>
            <a:ext cx="4682080" cy="3511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D5AC1D99-C96A-D2D7-5CAD-5FA90E359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784" y="1365619"/>
            <a:ext cx="4682084" cy="3511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1945533" y="138287"/>
            <a:ext cx="6048672" cy="36933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</a:t>
            </a:r>
            <a:r>
              <a:rPr lang="pt-BR" sz="2000" b="1" dirty="0" smtClean="0">
                <a:solidFill>
                  <a:srgbClr val="FFFFFF"/>
                </a:solidFill>
                <a:latin typeface="Times New Roman"/>
              </a:rPr>
              <a:t>Guaritas</a:t>
            </a:r>
            <a:endParaRPr lang="pt-BR" sz="2000" b="1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304507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15 e 16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do posicionamento das formas da viga baldrame e concretagem.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Guaritas.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15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16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6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2068696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27F6FDAF-B1E5-6403-5570-AD35B3413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3545" y="1365619"/>
            <a:ext cx="4682080" cy="3511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D5AC1D99-C96A-D2D7-5CAD-5FA90E359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784" y="1365619"/>
            <a:ext cx="4682084" cy="3511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1945533" y="138287"/>
            <a:ext cx="6048672" cy="36933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Rede Elétrica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04507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17 e 18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do posicionamento das luminárias e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dos transformadores.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Alameda Lápis Lazúli e Alameda Jaspe.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Inova.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17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18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6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1515820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27F6FDAF-B1E5-6403-5570-AD35B3413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3545" y="1365619"/>
            <a:ext cx="4682080" cy="3511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D5AC1D99-C96A-D2D7-5CAD-5FA90E359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784" y="1365619"/>
            <a:ext cx="4682084" cy="3511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1945533" y="138287"/>
            <a:ext cx="6048672" cy="36933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Pista de Cooper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04507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19 e 20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Concretagem da pista de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cooper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Alameda Lápis Lazúli.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19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20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6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1625371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-360288" y="-232857"/>
            <a:ext cx="10440913" cy="7585473"/>
          </a:xfrm>
          <a:prstGeom prst="rect">
            <a:avLst/>
          </a:prstGeom>
          <a:ln>
            <a:noFill/>
          </a:ln>
        </p:spPr>
      </p:pic>
      <p:sp>
        <p:nvSpPr>
          <p:cNvPr id="5" name="CustomShape 1"/>
          <p:cNvSpPr/>
          <p:nvPr/>
        </p:nvSpPr>
        <p:spPr>
          <a:xfrm>
            <a:off x="-360289" y="3262499"/>
            <a:ext cx="10433089" cy="1237418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979797"/>
              </a:gs>
              <a:gs pos="100000">
                <a:srgbClr val="FFFFFF"/>
              </a:gs>
            </a:gsLst>
            <a:lin ang="2700000"/>
          </a:gradFill>
          <a:ln w="9360">
            <a:noFill/>
          </a:ln>
        </p:spPr>
      </p:sp>
      <p:sp>
        <p:nvSpPr>
          <p:cNvPr id="6" name="CaixaDeTexto 5"/>
          <p:cNvSpPr txBox="1"/>
          <p:nvPr/>
        </p:nvSpPr>
        <p:spPr>
          <a:xfrm>
            <a:off x="-368115" y="3559880"/>
            <a:ext cx="104487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PERÍODO 06/02 – 10/02</a:t>
            </a:r>
          </a:p>
        </p:txBody>
      </p:sp>
    </p:spTree>
    <p:extLst>
      <p:ext uri="{BB962C8B-B14F-4D97-AF65-F5344CB8AC3E}">
        <p14:creationId xmlns:p14="http://schemas.microsoft.com/office/powerpoint/2010/main" val="3008221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27F6FDAF-B1E5-6403-5570-AD35B3413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3545" y="1365619"/>
            <a:ext cx="4682081" cy="3511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D5AC1D99-C96A-D2D7-5CAD-5FA90E359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784" y="1365619"/>
            <a:ext cx="4682084" cy="3511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1945533" y="138287"/>
            <a:ext cx="6048672" cy="36933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Pavimento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04507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21 e 22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do assentamento dos blocos de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paver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cinza.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Alameda Ametista.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21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22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6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2334675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27F6FDAF-B1E5-6403-5570-AD35B3413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3545" y="1365619"/>
            <a:ext cx="4682080" cy="3511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D5AC1D99-C96A-D2D7-5CAD-5FA90E359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784" y="1365619"/>
            <a:ext cx="4682084" cy="3511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1945533" y="138287"/>
            <a:ext cx="6048672" cy="36933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Pavimento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04507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23 e 24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do recorte e assentamento dos blocos de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paver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cinza.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Avenida Diamante.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23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24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6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499108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27F6FDAF-B1E5-6403-5570-AD35B3413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3545" y="1365619"/>
            <a:ext cx="4682080" cy="3511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D5AC1D99-C96A-D2D7-5CAD-5FA90E359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784" y="1365619"/>
            <a:ext cx="4682084" cy="3511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1945533" y="138287"/>
            <a:ext cx="6048672" cy="36933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Rede elétrica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04507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25 e 26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Escavação para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execução da infra de elétrica dos postes metálicos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Estacionamento 2.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Inova.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25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26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6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2020128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84" y="1365619"/>
            <a:ext cx="4686847" cy="351513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3547" y="1365619"/>
            <a:ext cx="4682084" cy="3511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D5AC1D99-C96A-D2D7-5CAD-5FA90E359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784" y="1365619"/>
            <a:ext cx="4682084" cy="3511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1945533" y="138287"/>
            <a:ext cx="6048672" cy="36933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04507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27 e 28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da alvenaria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da edificação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Espaço Fitness.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27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28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6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1085076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557" y="1259557"/>
            <a:ext cx="4683313" cy="35124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3547" y="1259557"/>
            <a:ext cx="4682084" cy="3511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1945533" y="138287"/>
            <a:ext cx="6048672" cy="36933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04507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29 e 30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Posicionamento da forma de laje e passagem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dos </a:t>
            </a:r>
            <a:r>
              <a:rPr lang="pt-BR" sz="1600" b="1" dirty="0" err="1" smtClean="0">
                <a:solidFill>
                  <a:srgbClr val="000000"/>
                </a:solidFill>
                <a:latin typeface="Times New Roman"/>
              </a:rPr>
              <a:t>eletrodutos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 de elétrica.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Lounge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Gourmet 2.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 / Inova.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29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30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6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2905671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72800" cy="7552800"/>
          </a:xfrm>
          <a:prstGeom prst="rect">
            <a:avLst/>
          </a:prstGeom>
          <a:ln>
            <a:noFill/>
          </a:ln>
        </p:spPr>
      </p:pic>
      <p:sp>
        <p:nvSpPr>
          <p:cNvPr id="5" name="CustomShape 1"/>
          <p:cNvSpPr/>
          <p:nvPr/>
        </p:nvSpPr>
        <p:spPr>
          <a:xfrm>
            <a:off x="-3960" y="3262499"/>
            <a:ext cx="10076760" cy="1148760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979797"/>
              </a:gs>
              <a:gs pos="100000">
                <a:srgbClr val="FFFFFF"/>
              </a:gs>
            </a:gsLst>
            <a:lin ang="2700000"/>
          </a:gradFill>
          <a:ln w="9360">
            <a:noFill/>
          </a:ln>
        </p:spPr>
      </p:sp>
      <p:sp>
        <p:nvSpPr>
          <p:cNvPr id="6" name="CaixaDeTexto 5"/>
          <p:cNvSpPr txBox="1"/>
          <p:nvPr/>
        </p:nvSpPr>
        <p:spPr>
          <a:xfrm>
            <a:off x="2520032" y="3559880"/>
            <a:ext cx="56886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SERVIÇOS EM ANDAMENTO</a:t>
            </a:r>
          </a:p>
        </p:txBody>
      </p:sp>
    </p:spTree>
    <p:extLst>
      <p:ext uri="{BB962C8B-B14F-4D97-AF65-F5344CB8AC3E}">
        <p14:creationId xmlns:p14="http://schemas.microsoft.com/office/powerpoint/2010/main" val="1789096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1945533" y="138287"/>
            <a:ext cx="6048672" cy="36933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04507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31 e 32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Posicionamento da forma de laje e 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passagem dos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eletrodutos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de elétrica.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Lounge Gourmet 1.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 / Inova.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31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32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6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683" y="1365619"/>
            <a:ext cx="4686185" cy="3514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4166" y="1360042"/>
            <a:ext cx="4689517" cy="35171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0816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1945533" y="138287"/>
            <a:ext cx="6048672" cy="36933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04507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33 e 34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Posicionamento das treliças e dos EPS para execução da laje.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Complexo Administrativo.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33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34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6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DEA409EE-4F26-1962-37C5-5932C1BE7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777" y="1122138"/>
            <a:ext cx="4608512" cy="3456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2160" y="1122137"/>
            <a:ext cx="4608513" cy="3456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6671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35 e 36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Concretagem das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vigas e lajes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Lounge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Gourmet 1.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	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35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36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6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614126DE-D83E-2522-415D-B53FDFF90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1537" y="1187549"/>
            <a:ext cx="4589072" cy="34418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A868096B-B18E-C3B8-DA44-CB93C724BD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992" y="1187549"/>
            <a:ext cx="4589072" cy="34418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5488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-31155" y="-19209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59792" y="5342527"/>
            <a:ext cx="9361040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37 e 38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Concretagem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das vigas e 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lajes. 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Lounge Gourmet 2.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37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38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6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7BFBDBC0-26BF-EE2C-E72E-B05B10115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776" y="1089810"/>
            <a:ext cx="4608512" cy="3456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6" r="20315" b="30576"/>
          <a:stretch/>
        </p:blipFill>
        <p:spPr>
          <a:xfrm>
            <a:off x="5184327" y="1089810"/>
            <a:ext cx="4536505" cy="3456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036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015976" y="107430"/>
            <a:ext cx="5904656" cy="43098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Piscina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39 e 40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Posicionamento das placas de concreto e execução das formas de pilar.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Piscina.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Nilson Piscinas.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39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40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7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A6BDB013-83D4-FFEC-8155-B6E792ACB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6335" y="1310902"/>
            <a:ext cx="4608512" cy="3456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7BFBDBC0-26BF-EE2C-E72E-B05B10115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783" y="1310902"/>
            <a:ext cx="4608512" cy="3456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6651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015976" y="107430"/>
            <a:ext cx="5904656" cy="43098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Pista de </a:t>
            </a:r>
            <a:r>
              <a:rPr lang="pt-BR" sz="2000" b="1" dirty="0" err="1">
                <a:solidFill>
                  <a:srgbClr val="FFFFFF"/>
                </a:solidFill>
                <a:latin typeface="Times New Roman"/>
              </a:rPr>
              <a:t>cooper</a:t>
            </a:r>
            <a:endParaRPr lang="pt-BR" sz="2000" b="1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41 e 42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Regularização e concretagem da pista de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cooper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Alameda Lápis Lazúli.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41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42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7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A6BDB013-83D4-FFEC-8155-B6E792ACB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6335" y="1310902"/>
            <a:ext cx="4608512" cy="3456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7BFBDBC0-26BF-EE2C-E72E-B05B10115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783" y="1310902"/>
            <a:ext cx="4608512" cy="3456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47391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-360288" y="-232857"/>
            <a:ext cx="10440913" cy="7585473"/>
          </a:xfrm>
          <a:prstGeom prst="rect">
            <a:avLst/>
          </a:prstGeom>
          <a:ln>
            <a:noFill/>
          </a:ln>
        </p:spPr>
      </p:pic>
      <p:sp>
        <p:nvSpPr>
          <p:cNvPr id="5" name="CustomShape 1"/>
          <p:cNvSpPr/>
          <p:nvPr/>
        </p:nvSpPr>
        <p:spPr>
          <a:xfrm>
            <a:off x="-360289" y="3262499"/>
            <a:ext cx="10433089" cy="1237418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979797"/>
              </a:gs>
              <a:gs pos="100000">
                <a:srgbClr val="FFFFFF"/>
              </a:gs>
            </a:gsLst>
            <a:lin ang="2700000"/>
          </a:gradFill>
          <a:ln w="9360">
            <a:noFill/>
          </a:ln>
        </p:spPr>
      </p:sp>
      <p:sp>
        <p:nvSpPr>
          <p:cNvPr id="6" name="CaixaDeTexto 5"/>
          <p:cNvSpPr txBox="1"/>
          <p:nvPr/>
        </p:nvSpPr>
        <p:spPr>
          <a:xfrm>
            <a:off x="-360290" y="3559880"/>
            <a:ext cx="104330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PERÍODO 13/02 – 17/02</a:t>
            </a:r>
          </a:p>
        </p:txBody>
      </p:sp>
    </p:spTree>
    <p:extLst>
      <p:ext uri="{BB962C8B-B14F-4D97-AF65-F5344CB8AC3E}">
        <p14:creationId xmlns:p14="http://schemas.microsoft.com/office/powerpoint/2010/main" val="14272933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A6BDB013-83D4-FFEC-8155-B6E792ACB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6335" y="1310902"/>
            <a:ext cx="4608512" cy="3456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7BFBDBC0-26BF-EE2C-E72E-B05B10115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783" y="1310902"/>
            <a:ext cx="4608512" cy="3456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015976" y="107430"/>
            <a:ext cx="5904656" cy="43098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Pavimento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43 e 44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do assentamento dos blocos de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paver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cinza.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Alameda Rubi.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43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44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7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39762776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DEFEA3BD-5B46-FA77-91EF-E796B6F64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3451" y="1324121"/>
            <a:ext cx="4599252" cy="34494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1AFE6DD5-7542-B7B6-5D8C-16B51A6B0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665" y="1324121"/>
            <a:ext cx="4599252" cy="34494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Calçada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45 e 46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das calçadas em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paver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vermelho.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Avenida Diamante.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45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46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6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39116194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ECC6A9AA-FA8B-4CCD-5B9D-F8A00E95F8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6" t="18069" r="15965" b="11683"/>
          <a:stretch/>
        </p:blipFill>
        <p:spPr>
          <a:xfrm>
            <a:off x="5048603" y="993128"/>
            <a:ext cx="4096165" cy="35571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3B838C34-8A56-47B4-7376-CC81040412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3" t="12500" r="20287" b="8333"/>
          <a:stretch/>
        </p:blipFill>
        <p:spPr>
          <a:xfrm>
            <a:off x="647824" y="993129"/>
            <a:ext cx="3744416" cy="35571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Rede elétrica</a:t>
            </a:r>
          </a:p>
        </p:txBody>
      </p:sp>
      <p:sp>
        <p:nvSpPr>
          <p:cNvPr id="8" name="CustomShape 2"/>
          <p:cNvSpPr/>
          <p:nvPr/>
        </p:nvSpPr>
        <p:spPr>
          <a:xfrm>
            <a:off x="286613" y="5147989"/>
            <a:ext cx="9574897" cy="2273665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47 e 48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Posicionamento dos super postes.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Avenida Diamante e Entrada principal do condomínio.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Inova.	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286613" y="4575207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47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196952" y="4575207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48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5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1725716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-360288" y="-232857"/>
            <a:ext cx="10440913" cy="7585473"/>
          </a:xfrm>
          <a:prstGeom prst="rect">
            <a:avLst/>
          </a:prstGeom>
          <a:ln>
            <a:noFill/>
          </a:ln>
        </p:spPr>
      </p:pic>
      <p:sp>
        <p:nvSpPr>
          <p:cNvPr id="5" name="CustomShape 1"/>
          <p:cNvSpPr/>
          <p:nvPr/>
        </p:nvSpPr>
        <p:spPr>
          <a:xfrm>
            <a:off x="-360289" y="3262499"/>
            <a:ext cx="10433089" cy="1237418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979797"/>
              </a:gs>
              <a:gs pos="100000">
                <a:srgbClr val="FFFFFF"/>
              </a:gs>
            </a:gsLst>
            <a:lin ang="2700000"/>
          </a:gradFill>
          <a:ln w="9360">
            <a:noFill/>
          </a:ln>
        </p:spPr>
      </p:sp>
      <p:sp>
        <p:nvSpPr>
          <p:cNvPr id="6" name="CaixaDeTexto 5"/>
          <p:cNvSpPr txBox="1"/>
          <p:nvPr/>
        </p:nvSpPr>
        <p:spPr>
          <a:xfrm>
            <a:off x="-360289" y="3559880"/>
            <a:ext cx="104409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PERÍODO 01/02 – 03/02</a:t>
            </a:r>
          </a:p>
        </p:txBody>
      </p:sp>
    </p:spTree>
    <p:extLst>
      <p:ext uri="{BB962C8B-B14F-4D97-AF65-F5344CB8AC3E}">
        <p14:creationId xmlns:p14="http://schemas.microsoft.com/office/powerpoint/2010/main" val="40349263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F91AC0C8-E455-9F95-6759-BB4F7651B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6979" y="1224342"/>
            <a:ext cx="4581212" cy="34359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735572BD-3ABC-C474-7498-D23CE23ED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626" y="1224342"/>
            <a:ext cx="4592060" cy="34440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Rede elétrica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14665" y="5342526"/>
            <a:ext cx="9546845" cy="2079127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49 e 50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Escavação para execução da infra de elétrica dos postes metálicos.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Lounge Gourmet 2.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Inova.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4890078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49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199600" y="4890078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50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6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11930918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A44882E6-F3FE-7ECC-6E52-3B01F67CD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0298" y="1232479"/>
            <a:ext cx="4581212" cy="34359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037C6DF9-FF03-1DDD-16FC-307C7D831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254" y="1232479"/>
            <a:ext cx="4581212" cy="34359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Pista de Cooper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14665" y="5342526"/>
            <a:ext cx="9546845" cy="2079127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51 e 52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da concretagem da pista de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cooper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do condomínio.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Alameda Lápis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Lazuli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 Alameda Rubi. 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4890078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51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199600" y="4890078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52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7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16400618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3FCCE750-DB6C-F248-5D0B-D46106F53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7735" y="1134881"/>
            <a:ext cx="4613784" cy="3460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62AB276C-5BCC-7751-F150-BAE12594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58" y="1134881"/>
            <a:ext cx="4613784" cy="3460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264777" y="5311468"/>
            <a:ext cx="9546845" cy="2079127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53 e 54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Remoção das formas de viga e execução da alvenaria na platibanda.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Lounge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Gourmet 2.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	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4924185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53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47735" y="4924185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54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7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153752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3FCCE750-DB6C-F248-5D0B-D46106F53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7735" y="1134881"/>
            <a:ext cx="4613784" cy="3460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62AB276C-5BCC-7751-F150-BAE12594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58" y="1134881"/>
            <a:ext cx="4613784" cy="3460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264777" y="5311468"/>
            <a:ext cx="9546845" cy="2079127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55 e 56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da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alvenaria da 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edificação.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Fitness.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	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4924185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55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47735" y="4924185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56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7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34455461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3FCCE750-DB6C-F248-5D0B-D46106F53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7735" y="1134881"/>
            <a:ext cx="4613784" cy="3460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62AB276C-5BCC-7751-F150-BAE12594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58" y="1134881"/>
            <a:ext cx="4613784" cy="3460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264777" y="5311468"/>
            <a:ext cx="9546845" cy="2079127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57 e 58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da alvenaria na platibanda da edificação.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Lounge Gourmet 1.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	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4924185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57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47735" y="4924185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58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7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29957933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3FCCE750-DB6C-F248-5D0B-D46106F53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7735" y="1134881"/>
            <a:ext cx="4613784" cy="3460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62AB276C-5BCC-7751-F150-BAE12594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58" y="1134881"/>
            <a:ext cx="4613784" cy="3460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264777" y="5311468"/>
            <a:ext cx="9546845" cy="2079127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59 e 60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Concretagem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das vigas e lajes.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Complexo Administrativo.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	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4924185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59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47735" y="4924185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60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7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29693297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3FCCE750-DB6C-F248-5D0B-D46106F53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7735" y="1134881"/>
            <a:ext cx="4613784" cy="3460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62AB276C-5BCC-7751-F150-BAE12594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58" y="1134881"/>
            <a:ext cx="4613784" cy="3460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264777" y="5311468"/>
            <a:ext cx="9546845" cy="2079127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61 </a:t>
            </a: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e 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62</a:t>
            </a: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Remoção das formas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das vigas.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Complexo Administrativo.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	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4924185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: 61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47735" y="4924185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62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7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32025020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3FCCE750-DB6C-F248-5D0B-D46106F53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7735" y="1134881"/>
            <a:ext cx="4613784" cy="3460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62AB276C-5BCC-7751-F150-BAE12594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58" y="1134881"/>
            <a:ext cx="4613784" cy="3460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</a:t>
            </a:r>
            <a:r>
              <a:rPr lang="pt-BR" sz="2000" b="1" dirty="0" smtClean="0">
                <a:solidFill>
                  <a:srgbClr val="FFFFFF"/>
                </a:solidFill>
                <a:latin typeface="Times New Roman"/>
              </a:rPr>
              <a:t>Campo </a:t>
            </a:r>
            <a:r>
              <a:rPr lang="pt-BR" sz="2000" b="1" dirty="0" err="1" smtClean="0">
                <a:solidFill>
                  <a:srgbClr val="FFFFFF"/>
                </a:solidFill>
                <a:latin typeface="Times New Roman"/>
              </a:rPr>
              <a:t>Society</a:t>
            </a:r>
            <a:endParaRPr lang="pt-BR" sz="2000" b="1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264777" y="5311468"/>
            <a:ext cx="9546845" cy="2079127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63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e 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64</a:t>
            </a: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Execução da drenagem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Campo </a:t>
            </a:r>
            <a:r>
              <a:rPr lang="pt-BR" sz="1600" b="1" dirty="0" err="1" smtClean="0">
                <a:solidFill>
                  <a:srgbClr val="000000"/>
                </a:solidFill>
                <a:latin typeface="Times New Roman"/>
              </a:rPr>
              <a:t>Society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	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4924185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63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47735" y="4924185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64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7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11484974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3FCCE750-DB6C-F248-5D0B-D46106F53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7735" y="1134881"/>
            <a:ext cx="4613784" cy="3460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62AB276C-5BCC-7751-F150-BAE12594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58" y="1134881"/>
            <a:ext cx="4613784" cy="3460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Piscina</a:t>
            </a:r>
          </a:p>
        </p:txBody>
      </p:sp>
      <p:sp>
        <p:nvSpPr>
          <p:cNvPr id="8" name="CustomShape 2"/>
          <p:cNvSpPr/>
          <p:nvPr/>
        </p:nvSpPr>
        <p:spPr>
          <a:xfrm>
            <a:off x="264777" y="5311468"/>
            <a:ext cx="9546845" cy="2079127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65 </a:t>
            </a: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e 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66</a:t>
            </a: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do chapisco e posicionamento das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armaduras da laje do fundo.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Piscina.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Nilson Piscinas.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	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4924185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65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47735" y="4924185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66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7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31244640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3FCCE750-DB6C-F248-5D0B-D46106F53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7735" y="1134881"/>
            <a:ext cx="4613784" cy="3460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62AB276C-5BCC-7751-F150-BAE12594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58" y="1134881"/>
            <a:ext cx="4613784" cy="3460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</a:t>
            </a:r>
            <a:r>
              <a:rPr lang="pt-BR" sz="2000" b="1" dirty="0" smtClean="0">
                <a:solidFill>
                  <a:srgbClr val="FFFFFF"/>
                </a:solidFill>
                <a:latin typeface="Times New Roman"/>
              </a:rPr>
              <a:t>Guaritas</a:t>
            </a:r>
            <a:endParaRPr lang="pt-BR" sz="2000" b="1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264777" y="5311468"/>
            <a:ext cx="9546845" cy="2079127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67 </a:t>
            </a: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e 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68</a:t>
            </a: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Posicionamento dos pilares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metálicos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Guaritas.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	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4924185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67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47735" y="4924185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68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7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1651529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xmlns="" id="{D6483BD9-38BF-5721-03F0-DAFC0601D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6761" y="1259557"/>
            <a:ext cx="4723132" cy="35423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3D302E4C-7083-DD54-7600-A75C01C06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01" y="1259557"/>
            <a:ext cx="4723132" cy="35423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Pavimento</a:t>
            </a:r>
          </a:p>
        </p:txBody>
      </p:sp>
      <p:sp>
        <p:nvSpPr>
          <p:cNvPr id="8" name="CustomShape 2"/>
          <p:cNvSpPr/>
          <p:nvPr/>
        </p:nvSpPr>
        <p:spPr>
          <a:xfrm>
            <a:off x="161401" y="5342527"/>
            <a:ext cx="9559431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01 e 02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do assentamento dos blocos de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paver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cinza.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Alameda Ametista.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	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01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02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70" y="169080"/>
            <a:ext cx="193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34433903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-360288" y="-232857"/>
            <a:ext cx="10440913" cy="7585473"/>
          </a:xfrm>
          <a:prstGeom prst="rect">
            <a:avLst/>
          </a:prstGeom>
          <a:ln>
            <a:noFill/>
          </a:ln>
        </p:spPr>
      </p:pic>
      <p:sp>
        <p:nvSpPr>
          <p:cNvPr id="5" name="CustomShape 1"/>
          <p:cNvSpPr/>
          <p:nvPr/>
        </p:nvSpPr>
        <p:spPr>
          <a:xfrm>
            <a:off x="-360289" y="3262499"/>
            <a:ext cx="10433089" cy="1237418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979797"/>
              </a:gs>
              <a:gs pos="100000">
                <a:srgbClr val="FFFFFF"/>
              </a:gs>
            </a:gsLst>
            <a:lin ang="2700000"/>
          </a:gradFill>
          <a:ln w="9360">
            <a:noFill/>
          </a:ln>
        </p:spPr>
      </p:sp>
      <p:sp>
        <p:nvSpPr>
          <p:cNvPr id="6" name="CaixaDeTexto 5"/>
          <p:cNvSpPr txBox="1"/>
          <p:nvPr/>
        </p:nvSpPr>
        <p:spPr>
          <a:xfrm>
            <a:off x="-360290" y="3559880"/>
            <a:ext cx="104330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PERÍODO 21/02 – 28/02</a:t>
            </a:r>
          </a:p>
        </p:txBody>
      </p:sp>
    </p:spTree>
    <p:extLst>
      <p:ext uri="{BB962C8B-B14F-4D97-AF65-F5344CB8AC3E}">
        <p14:creationId xmlns:p14="http://schemas.microsoft.com/office/powerpoint/2010/main" val="13796590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3FCCE750-DB6C-F248-5D0B-D46106F53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7735" y="1136238"/>
            <a:ext cx="4613784" cy="3457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62AB276C-5BCC-7751-F150-BAE12594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58" y="1134881"/>
            <a:ext cx="4613784" cy="3460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264777" y="5311468"/>
            <a:ext cx="9546845" cy="2079127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: 69 e 70</a:t>
            </a: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da alvenaria na parte da platibanda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da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 edificação.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Lounge Gourmet 1.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	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4924185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69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47735" y="4924185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7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0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7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7065697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3FCCE750-DB6C-F248-5D0B-D46106F53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7735" y="1136238"/>
            <a:ext cx="4613783" cy="3457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62AB276C-5BCC-7751-F150-BAE12594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58" y="1136238"/>
            <a:ext cx="4613784" cy="3457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264777" y="5311468"/>
            <a:ext cx="9546845" cy="2079127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71 e 72</a:t>
            </a: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da alvenaria na parte da platibanda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da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 edificação.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Lounge Gourmet 2.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	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4924185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71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47735" y="4924185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72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7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90568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3FCCE750-DB6C-F248-5D0B-D46106F53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7735" y="1136238"/>
            <a:ext cx="4613783" cy="34576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62AB276C-5BCC-7751-F150-BAE12594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58" y="1136238"/>
            <a:ext cx="4613783" cy="3457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264777" y="5311468"/>
            <a:ext cx="9546845" cy="2079127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73 </a:t>
            </a: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e 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74</a:t>
            </a: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da alvenaria e posicionamento das formas de vigas e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pilares da cobertura.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Fitness.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	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4924185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73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47735" y="4924185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74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7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4103556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3FCCE750-DB6C-F248-5D0B-D46106F53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7735" y="1136238"/>
            <a:ext cx="4613782" cy="34576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62AB276C-5BCC-7751-F150-BAE12594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58" y="1136238"/>
            <a:ext cx="4613783" cy="34576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264777" y="5311468"/>
            <a:ext cx="9546845" cy="2079127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75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e 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76</a:t>
            </a: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da alvenaria na parte superior da edificação.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Complexo Administrativo.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	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4924185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75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47735" y="4924185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76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7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5052648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3FCCE750-DB6C-F248-5D0B-D46106F53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7735" y="1136238"/>
            <a:ext cx="4613782" cy="34576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62AB276C-5BCC-7751-F150-BAE12594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58" y="1136238"/>
            <a:ext cx="4613782" cy="34576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264777" y="5311468"/>
            <a:ext cx="9546845" cy="2079127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77 </a:t>
            </a: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e 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78</a:t>
            </a: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Posicionamento das formas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das vigas.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Lounge Gourmet 1.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	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4924185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77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47735" y="4924185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78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7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36915568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3FCCE750-DB6C-F248-5D0B-D46106F53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7735" y="1136238"/>
            <a:ext cx="4613784" cy="3457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62AB276C-5BCC-7751-F150-BAE12594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58" y="1134881"/>
            <a:ext cx="4613784" cy="3460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</a:t>
            </a:r>
            <a:r>
              <a:rPr lang="pt-BR" sz="2000" b="1" dirty="0" smtClean="0">
                <a:solidFill>
                  <a:srgbClr val="FFFFFF"/>
                </a:solidFill>
                <a:latin typeface="Times New Roman"/>
              </a:rPr>
              <a:t>Guaritas</a:t>
            </a:r>
            <a:endParaRPr lang="pt-BR" sz="2000" b="1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264777" y="5311468"/>
            <a:ext cx="9546845" cy="2079127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79 </a:t>
            </a: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e 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80</a:t>
            </a: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Compactação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do </a:t>
            </a:r>
            <a:r>
              <a:rPr lang="pt-BR" sz="1600" b="1" dirty="0" err="1" smtClean="0">
                <a:solidFill>
                  <a:srgbClr val="000000"/>
                </a:solidFill>
                <a:latin typeface="Times New Roman"/>
              </a:rPr>
              <a:t>reaterro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 e 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posicionamento dos pilares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metálicos.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Guaritas.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	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4924185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79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47735" y="4924185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80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7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8216068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3FCCE750-DB6C-F248-5D0B-D46106F53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7735" y="1136238"/>
            <a:ext cx="4613784" cy="3457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62AB276C-5BCC-7751-F150-BAE12594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58" y="1136238"/>
            <a:ext cx="4613784" cy="3457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</a:t>
            </a:r>
            <a:r>
              <a:rPr lang="pt-BR" sz="2000" b="1" dirty="0" smtClean="0">
                <a:solidFill>
                  <a:srgbClr val="FFFFFF"/>
                </a:solidFill>
                <a:latin typeface="Times New Roman"/>
              </a:rPr>
              <a:t>Guaritas</a:t>
            </a:r>
            <a:endParaRPr lang="pt-BR" sz="2000" b="1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264777" y="5311468"/>
            <a:ext cx="9546845" cy="2079127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81 </a:t>
            </a: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e 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82</a:t>
            </a: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Posicionamento dos pilares e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treliças da cobertura metálica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Guaritas.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	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4924185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81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47735" y="4924185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82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7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32726666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3FCCE750-DB6C-F248-5D0B-D46106F53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7735" y="1136238"/>
            <a:ext cx="4613784" cy="3457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62AB276C-5BCC-7751-F150-BAE12594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58" y="1134881"/>
            <a:ext cx="4613784" cy="3460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Piscina</a:t>
            </a:r>
          </a:p>
        </p:txBody>
      </p:sp>
      <p:sp>
        <p:nvSpPr>
          <p:cNvPr id="8" name="CustomShape 2"/>
          <p:cNvSpPr/>
          <p:nvPr/>
        </p:nvSpPr>
        <p:spPr>
          <a:xfrm>
            <a:off x="264777" y="5311468"/>
            <a:ext cx="9546845" cy="2079127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83 </a:t>
            </a: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e 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84</a:t>
            </a: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Posicionamento das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armaduras para 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concretagem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da laje do fundo.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Piscina.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Nilson Piscinas.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	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4924185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83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47735" y="4924185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84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7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39388129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3FCCE750-DB6C-F248-5D0B-D46106F53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7735" y="1136238"/>
            <a:ext cx="4613783" cy="3457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62AB276C-5BCC-7751-F150-BAE12594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58" y="1136238"/>
            <a:ext cx="4613784" cy="3457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Piscina</a:t>
            </a:r>
          </a:p>
        </p:txBody>
      </p:sp>
      <p:sp>
        <p:nvSpPr>
          <p:cNvPr id="8" name="CustomShape 2"/>
          <p:cNvSpPr/>
          <p:nvPr/>
        </p:nvSpPr>
        <p:spPr>
          <a:xfrm>
            <a:off x="264777" y="5311468"/>
            <a:ext cx="9546845" cy="2079127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85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e 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86</a:t>
            </a: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Concretagem dos pilares e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da laje do fundo.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Piscina.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Nilson Piscinas.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	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4924185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85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47735" y="4924185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86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7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2496018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B13120F0-815C-C722-5257-CFD8AC96C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680" y="1259558"/>
            <a:ext cx="4740764" cy="35555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524BEA31-1B74-3F3A-87AA-48634FE4A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6761" y="1259558"/>
            <a:ext cx="4740764" cy="35555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Pavimento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03 e 04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do assentamento dos blocos de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paver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cinza.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Alameda Rubi.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	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4874968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03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73770" y="4874968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04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7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32674707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A44882E6-F3FE-7ECC-6E52-3B01F67CD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0298" y="1232479"/>
            <a:ext cx="4581212" cy="34359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037C6DF9-FF03-1DDD-16FC-307C7D831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254" y="1232479"/>
            <a:ext cx="4581212" cy="34359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Pista de Cooper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14665" y="5342526"/>
            <a:ext cx="9546845" cy="2079127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87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e 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88</a:t>
            </a: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Regularização da pista de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cooper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Alameda Rubi. 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4890078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87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199600" y="4890078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Foto: 88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7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6121812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A44882E6-F3FE-7ECC-6E52-3B01F67CD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0298" y="1233826"/>
            <a:ext cx="4581212" cy="3433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037C6DF9-FF03-1DDD-16FC-307C7D831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254" y="1233826"/>
            <a:ext cx="4581212" cy="3433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Pista de Cooper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14665" y="5342526"/>
            <a:ext cx="9546845" cy="2079127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89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e 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90</a:t>
            </a: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Concretagem da pista de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cooper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Alameda Rubi. 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4890078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89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199600" y="4890078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90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7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4213335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A44882E6-F3FE-7ECC-6E52-3B01F67CD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2095" y="1233826"/>
            <a:ext cx="4577618" cy="3433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037C6DF9-FF03-1DDD-16FC-307C7D831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051" y="1233826"/>
            <a:ext cx="4577618" cy="3433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Calçada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14665" y="5342526"/>
            <a:ext cx="9546845" cy="2079127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91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e 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92</a:t>
            </a: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 das calçadas em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paver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vermelho.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Avenida Diamante. 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4890078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91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199600" y="4890078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92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7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39535342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A44882E6-F3FE-7ECC-6E52-3B01F67CD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2095" y="1235173"/>
            <a:ext cx="4577618" cy="3430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037C6DF9-FF03-1DDD-16FC-307C7D831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051" y="1235173"/>
            <a:ext cx="4577618" cy="3430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Calçada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14665" y="5342526"/>
            <a:ext cx="9546845" cy="2079127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93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e 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94</a:t>
            </a: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 das calçadas em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paver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vermelho.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Alameda Rubi / Alameda Jade. 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4890078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93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199600" y="4890078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94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7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3883932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3FCCE750-DB6C-F248-5D0B-D46106F53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7735" y="1136238"/>
            <a:ext cx="4613784" cy="3457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62AB276C-5BCC-7751-F150-BAE12594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58" y="1136238"/>
            <a:ext cx="4613784" cy="3457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</a:t>
            </a:r>
            <a:r>
              <a:rPr lang="pt-BR" sz="2000" b="1" dirty="0" smtClean="0">
                <a:solidFill>
                  <a:srgbClr val="FFFFFF"/>
                </a:solidFill>
                <a:latin typeface="Times New Roman"/>
              </a:rPr>
              <a:t>Campo </a:t>
            </a:r>
            <a:r>
              <a:rPr lang="pt-BR" sz="2000" b="1" dirty="0" err="1" smtClean="0">
                <a:solidFill>
                  <a:srgbClr val="FFFFFF"/>
                </a:solidFill>
                <a:latin typeface="Times New Roman"/>
              </a:rPr>
              <a:t>Society</a:t>
            </a:r>
            <a:endParaRPr lang="pt-BR" sz="2000" b="1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264777" y="5311468"/>
            <a:ext cx="9546845" cy="2079127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95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e </a:t>
            </a:r>
            <a:r>
              <a:rPr lang="pt-BR" sz="1600" b="1" u="sng" dirty="0" smtClean="0">
                <a:solidFill>
                  <a:srgbClr val="000000"/>
                </a:solidFill>
                <a:latin typeface="Times New Roman"/>
              </a:rPr>
              <a:t>96</a:t>
            </a: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Cobrimento das valas de drenagem com areia grossa.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Campo </a:t>
            </a:r>
            <a:r>
              <a:rPr lang="pt-BR" sz="1600" b="1" dirty="0" err="1" smtClean="0">
                <a:solidFill>
                  <a:srgbClr val="000000"/>
                </a:solidFill>
                <a:latin typeface="Times New Roman"/>
              </a:rPr>
              <a:t>society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	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4924185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95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47735" y="4924185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96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7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25223604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72800" cy="7552800"/>
          </a:xfrm>
          <a:prstGeom prst="rect">
            <a:avLst/>
          </a:prstGeom>
          <a:ln>
            <a:noFill/>
          </a:ln>
        </p:spPr>
      </p:pic>
      <p:sp>
        <p:nvSpPr>
          <p:cNvPr id="5" name="CustomShape 1"/>
          <p:cNvSpPr/>
          <p:nvPr/>
        </p:nvSpPr>
        <p:spPr>
          <a:xfrm>
            <a:off x="-3960" y="3262499"/>
            <a:ext cx="10076760" cy="1148760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979797"/>
              </a:gs>
              <a:gs pos="100000">
                <a:srgbClr val="FFFFFF"/>
              </a:gs>
            </a:gsLst>
            <a:lin ang="2700000"/>
          </a:gradFill>
          <a:ln w="9360">
            <a:noFill/>
          </a:ln>
        </p:spPr>
      </p:sp>
      <p:sp>
        <p:nvSpPr>
          <p:cNvPr id="6" name="CaixaDeTexto 5"/>
          <p:cNvSpPr txBox="1"/>
          <p:nvPr/>
        </p:nvSpPr>
        <p:spPr>
          <a:xfrm>
            <a:off x="-3960" y="3559880"/>
            <a:ext cx="10076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ACOMPANHAMENTO</a:t>
            </a:r>
          </a:p>
        </p:txBody>
      </p:sp>
    </p:spTree>
    <p:extLst>
      <p:ext uri="{BB962C8B-B14F-4D97-AF65-F5344CB8AC3E}">
        <p14:creationId xmlns:p14="http://schemas.microsoft.com/office/powerpoint/2010/main" val="32746919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880" y="757396"/>
            <a:ext cx="7373379" cy="6144482"/>
          </a:xfrm>
          <a:prstGeom prst="rect">
            <a:avLst/>
          </a:prstGeom>
        </p:spPr>
      </p:pic>
      <p:pic>
        <p:nvPicPr>
          <p:cNvPr id="7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87191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87984" y="87191"/>
            <a:ext cx="7920881" cy="670205"/>
          </a:xfrm>
        </p:spPr>
        <p:txBody>
          <a:bodyPr/>
          <a:lstStyle/>
          <a:p>
            <a:pPr algn="ctr"/>
            <a:r>
              <a:rPr lang="pt-BR" sz="2000" b="1" kern="1200" dirty="0">
                <a:solidFill>
                  <a:schemeClr val="bg1"/>
                </a:solidFill>
                <a:latin typeface="Times New Roman"/>
                <a:ea typeface="+mn-ea"/>
                <a:cs typeface="+mn-cs"/>
              </a:rPr>
              <a:t>Mapa atualizado - PAVIMENTO                             </a:t>
            </a:r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Fevereiro de 2023</a:t>
            </a:r>
            <a:endParaRPr lang="pt-BR" sz="2000" b="1" kern="1200" dirty="0">
              <a:solidFill>
                <a:schemeClr val="bg1"/>
              </a:solidFill>
              <a:latin typeface="Times New Roman"/>
              <a:ea typeface="+mn-ea"/>
              <a:cs typeface="+mn-cs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2520" y="4427909"/>
            <a:ext cx="2232248" cy="210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2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7191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2087984" y="87191"/>
            <a:ext cx="7920881" cy="670205"/>
          </a:xfrm>
        </p:spPr>
        <p:txBody>
          <a:bodyPr/>
          <a:lstStyle/>
          <a:p>
            <a:pPr algn="ctr"/>
            <a:r>
              <a:rPr lang="pt-BR" sz="2000" b="1" kern="1200" dirty="0">
                <a:solidFill>
                  <a:schemeClr val="bg1"/>
                </a:solidFill>
                <a:latin typeface="Times New Roman"/>
                <a:ea typeface="+mn-ea"/>
                <a:cs typeface="+mn-cs"/>
              </a:rPr>
              <a:t>Mapa atualizado – REDE DE ESGOTO               </a:t>
            </a:r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Fevereiro de 2023</a:t>
            </a:r>
            <a:endParaRPr lang="pt-BR" sz="2000" b="1" kern="1200" dirty="0">
              <a:solidFill>
                <a:schemeClr val="bg1"/>
              </a:solidFill>
              <a:latin typeface="Times New Roman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8CCECCCB-8449-01C6-C8F3-9DC8933BA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631" y="1043533"/>
            <a:ext cx="7018440" cy="566416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/>
          <a:srcRect t="65843"/>
          <a:stretch/>
        </p:blipFill>
        <p:spPr>
          <a:xfrm>
            <a:off x="6264448" y="4859957"/>
            <a:ext cx="2524477" cy="79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414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015976" y="323453"/>
            <a:ext cx="7920881" cy="670205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pt-BR" sz="2000" b="1" kern="1200" dirty="0">
                <a:solidFill>
                  <a:schemeClr val="bg1"/>
                </a:solidFill>
                <a:latin typeface="Times New Roman"/>
                <a:ea typeface="+mn-ea"/>
                <a:cs typeface="+mn-cs"/>
              </a:rPr>
              <a:t>Mapa atualizado – POÇOS DE VISITA - ESGOTO              Junho de 2022</a:t>
            </a:r>
          </a:p>
        </p:txBody>
      </p:sp>
      <p:pic>
        <p:nvPicPr>
          <p:cNvPr id="8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7191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2015975" y="110757"/>
            <a:ext cx="7920881" cy="670205"/>
          </a:xfrm>
        </p:spPr>
        <p:txBody>
          <a:bodyPr/>
          <a:lstStyle/>
          <a:p>
            <a:pPr algn="ctr"/>
            <a:r>
              <a:rPr lang="pt-BR" sz="2000" b="1" kern="1200" dirty="0">
                <a:solidFill>
                  <a:schemeClr val="bg1"/>
                </a:solidFill>
                <a:latin typeface="Times New Roman"/>
                <a:ea typeface="+mn-ea"/>
                <a:cs typeface="+mn-cs"/>
              </a:rPr>
              <a:t>Mapa atualizado – POÇOS DE VISITA - ESGOTO         </a:t>
            </a:r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Fevereiro de 2023</a:t>
            </a:r>
            <a:endParaRPr lang="pt-BR" sz="2000" b="1" kern="1200" dirty="0">
              <a:solidFill>
                <a:schemeClr val="bg1"/>
              </a:solidFill>
              <a:latin typeface="Times New Roman"/>
              <a:ea typeface="+mn-ea"/>
              <a:cs typeface="+mn-cs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288" y="1177897"/>
            <a:ext cx="7561184" cy="579154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/>
          <a:srcRect t="64565"/>
          <a:stretch/>
        </p:blipFill>
        <p:spPr>
          <a:xfrm>
            <a:off x="6408464" y="4931965"/>
            <a:ext cx="2292008" cy="75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225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E7EA78B4-65F7-121A-C610-44DA93D2C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40" y="1187549"/>
            <a:ext cx="8142305" cy="4799365"/>
          </a:xfrm>
          <a:prstGeom prst="rect">
            <a:avLst/>
          </a:prstGeom>
        </p:spPr>
      </p:pic>
      <p:pic>
        <p:nvPicPr>
          <p:cNvPr id="7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87191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087984" y="87191"/>
            <a:ext cx="7920881" cy="670205"/>
          </a:xfrm>
        </p:spPr>
        <p:txBody>
          <a:bodyPr/>
          <a:lstStyle/>
          <a:p>
            <a:pPr algn="ctr"/>
            <a:r>
              <a:rPr lang="pt-BR" sz="2000" b="1" kern="1200" dirty="0">
                <a:solidFill>
                  <a:schemeClr val="bg1"/>
                </a:solidFill>
                <a:latin typeface="Times New Roman"/>
                <a:ea typeface="+mn-ea"/>
                <a:cs typeface="+mn-cs"/>
              </a:rPr>
              <a:t>Mapa atualizado – TRAVESSIAS ELÉTRICAS              </a:t>
            </a:r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Fevereiro de 2023</a:t>
            </a:r>
            <a:endParaRPr lang="pt-BR" sz="2000" b="1" kern="1200" dirty="0">
              <a:solidFill>
                <a:schemeClr val="bg1"/>
              </a:solidFill>
              <a:latin typeface="Times New Roman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D92FCB65-2A5A-5E93-4AEB-12629808C3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565"/>
          <a:stretch/>
        </p:blipFill>
        <p:spPr>
          <a:xfrm>
            <a:off x="6480472" y="5075981"/>
            <a:ext cx="2292008" cy="75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00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F6413717-AC83-34CF-7C0C-D634E602E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9233" y="1073042"/>
            <a:ext cx="4593604" cy="34452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4F87352A-150E-1737-5DB9-716EA4879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784" y="1074470"/>
            <a:ext cx="4623916" cy="3467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292296" y="5092611"/>
            <a:ext cx="9373461" cy="2263947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05 e 06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da concretagem de pilar e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execução da alvenaria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Espaço Fitness.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	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292296" y="463901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05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401747" y="463901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06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6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38403954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EEEA1D26-77E3-5486-DB30-3B7CBEDB2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24" y="1172910"/>
            <a:ext cx="8357029" cy="4686541"/>
          </a:xfrm>
          <a:prstGeom prst="rect">
            <a:avLst/>
          </a:prstGeom>
        </p:spPr>
      </p:pic>
      <p:pic>
        <p:nvPicPr>
          <p:cNvPr id="7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87191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087984" y="87191"/>
            <a:ext cx="7920881" cy="670205"/>
          </a:xfrm>
        </p:spPr>
        <p:txBody>
          <a:bodyPr/>
          <a:lstStyle/>
          <a:p>
            <a:pPr algn="ctr"/>
            <a:r>
              <a:rPr lang="pt-BR" sz="2000" b="1" kern="1200" dirty="0">
                <a:solidFill>
                  <a:schemeClr val="bg1"/>
                </a:solidFill>
                <a:latin typeface="Times New Roman"/>
                <a:ea typeface="+mn-ea"/>
                <a:cs typeface="+mn-cs"/>
              </a:rPr>
              <a:t>Mapa atualizado – DRENO DE PAVIMENTO                </a:t>
            </a:r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Fevereiro de 2023</a:t>
            </a:r>
            <a:endParaRPr lang="pt-BR" sz="2000" b="1" kern="1200" dirty="0">
              <a:solidFill>
                <a:schemeClr val="bg1"/>
              </a:solidFill>
              <a:latin typeface="Times New Roman"/>
              <a:ea typeface="+mn-ea"/>
              <a:cs typeface="+mn-cs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/>
          <a:srcRect t="66870"/>
          <a:stretch/>
        </p:blipFill>
        <p:spPr>
          <a:xfrm>
            <a:off x="6336456" y="5472830"/>
            <a:ext cx="2524477" cy="77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934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7191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087984" y="87191"/>
            <a:ext cx="7920881" cy="670205"/>
          </a:xfrm>
        </p:spPr>
        <p:txBody>
          <a:bodyPr/>
          <a:lstStyle/>
          <a:p>
            <a:pPr algn="ctr"/>
            <a:r>
              <a:rPr lang="pt-BR" sz="2000" b="1" kern="1200" dirty="0">
                <a:solidFill>
                  <a:schemeClr val="bg1"/>
                </a:solidFill>
                <a:latin typeface="Times New Roman"/>
                <a:ea typeface="+mn-ea"/>
                <a:cs typeface="+mn-cs"/>
              </a:rPr>
              <a:t>Mapa atualizado – SARJETA E MEIO FIO                    </a:t>
            </a:r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Fevereiro de 2023</a:t>
            </a:r>
            <a:endParaRPr lang="pt-BR" sz="2000" b="1" kern="1200" dirty="0">
              <a:solidFill>
                <a:schemeClr val="bg1"/>
              </a:solidFill>
              <a:latin typeface="Times New Roman"/>
              <a:ea typeface="+mn-ea"/>
              <a:cs typeface="+mn-cs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76" y="1115541"/>
            <a:ext cx="9628565" cy="505764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/>
          <a:srcRect t="63489"/>
          <a:stretch/>
        </p:blipFill>
        <p:spPr>
          <a:xfrm>
            <a:off x="5616376" y="5147989"/>
            <a:ext cx="2524477" cy="85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103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7191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087984" y="87191"/>
            <a:ext cx="7920881" cy="670205"/>
          </a:xfrm>
        </p:spPr>
        <p:txBody>
          <a:bodyPr/>
          <a:lstStyle/>
          <a:p>
            <a:pPr algn="ctr"/>
            <a:r>
              <a:rPr lang="pt-BR" sz="2000" b="1" kern="1200" dirty="0">
                <a:solidFill>
                  <a:schemeClr val="bg1"/>
                </a:solidFill>
                <a:latin typeface="Times New Roman"/>
                <a:ea typeface="+mn-ea"/>
                <a:cs typeface="+mn-cs"/>
              </a:rPr>
              <a:t>Mapa atualizado – INFRA DE SEGURANÇA                 </a:t>
            </a:r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Fevereiro de 2023</a:t>
            </a:r>
            <a:endParaRPr lang="pt-BR" sz="2000" b="1" kern="1200" dirty="0">
              <a:solidFill>
                <a:schemeClr val="bg1"/>
              </a:solidFill>
              <a:latin typeface="Times New Roman"/>
              <a:ea typeface="+mn-ea"/>
              <a:cs typeface="+mn-cs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16" y="971525"/>
            <a:ext cx="8933827" cy="557431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/>
          <a:srcRect t="67875"/>
          <a:stretch/>
        </p:blipFill>
        <p:spPr>
          <a:xfrm>
            <a:off x="6408464" y="5364013"/>
            <a:ext cx="2524477" cy="74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860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48" y="1217254"/>
            <a:ext cx="8440328" cy="5125165"/>
          </a:xfrm>
          <a:prstGeom prst="rect">
            <a:avLst/>
          </a:prstGeom>
        </p:spPr>
      </p:pic>
      <p:pic>
        <p:nvPicPr>
          <p:cNvPr id="7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87191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087984" y="87191"/>
            <a:ext cx="7920881" cy="670205"/>
          </a:xfrm>
        </p:spPr>
        <p:txBody>
          <a:bodyPr/>
          <a:lstStyle/>
          <a:p>
            <a:pPr algn="ctr"/>
            <a:r>
              <a:rPr lang="pt-BR" sz="2000" b="1" kern="1200" dirty="0">
                <a:solidFill>
                  <a:schemeClr val="bg1"/>
                </a:solidFill>
                <a:latin typeface="Times New Roman"/>
                <a:ea typeface="+mn-ea"/>
                <a:cs typeface="+mn-cs"/>
              </a:rPr>
              <a:t>Mapa atualizado – REDE ELÉTRICA                     </a:t>
            </a:r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Fevereiro de 2023</a:t>
            </a:r>
            <a:endParaRPr lang="pt-BR" sz="2000" b="1" kern="1200" dirty="0">
              <a:solidFill>
                <a:schemeClr val="bg1"/>
              </a:solidFill>
              <a:latin typeface="Times New Roman"/>
              <a:ea typeface="+mn-ea"/>
              <a:cs typeface="+mn-cs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/>
          <a:srcRect t="64790" r="71752"/>
          <a:stretch/>
        </p:blipFill>
        <p:spPr>
          <a:xfrm>
            <a:off x="6055377" y="5068680"/>
            <a:ext cx="713127" cy="82178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768504" y="5294905"/>
            <a:ext cx="3744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POSTES INSTALADOS</a:t>
            </a:r>
          </a:p>
        </p:txBody>
      </p:sp>
    </p:spTree>
    <p:extLst>
      <p:ext uri="{BB962C8B-B14F-4D97-AF65-F5344CB8AC3E}">
        <p14:creationId xmlns:p14="http://schemas.microsoft.com/office/powerpoint/2010/main" val="30865602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96" y="1144957"/>
            <a:ext cx="9633608" cy="5149192"/>
          </a:xfrm>
          <a:prstGeom prst="rect">
            <a:avLst/>
          </a:prstGeom>
        </p:spPr>
      </p:pic>
      <p:pic>
        <p:nvPicPr>
          <p:cNvPr id="7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87191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087984" y="87191"/>
            <a:ext cx="7920881" cy="670205"/>
          </a:xfrm>
        </p:spPr>
        <p:txBody>
          <a:bodyPr/>
          <a:lstStyle/>
          <a:p>
            <a:pPr algn="ctr"/>
            <a:r>
              <a:rPr lang="pt-BR" sz="2000" b="1" kern="1200" dirty="0">
                <a:solidFill>
                  <a:schemeClr val="bg1"/>
                </a:solidFill>
                <a:latin typeface="Times New Roman"/>
                <a:ea typeface="+mn-ea"/>
                <a:cs typeface="+mn-cs"/>
              </a:rPr>
              <a:t>Mapa atualizado – REDE DE ÁGUA                    </a:t>
            </a:r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Fevereiro de 2023</a:t>
            </a:r>
            <a:endParaRPr lang="pt-BR" sz="2000" b="1" kern="1200" dirty="0">
              <a:solidFill>
                <a:schemeClr val="bg1"/>
              </a:solidFill>
              <a:latin typeface="Times New Roman"/>
              <a:ea typeface="+mn-ea"/>
              <a:cs typeface="+mn-cs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/>
          <a:srcRect t="63489"/>
          <a:stretch/>
        </p:blipFill>
        <p:spPr>
          <a:xfrm>
            <a:off x="6336456" y="5441988"/>
            <a:ext cx="2524477" cy="85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834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24" y="925106"/>
            <a:ext cx="8514818" cy="5377780"/>
          </a:xfrm>
          <a:prstGeom prst="rect">
            <a:avLst/>
          </a:prstGeom>
        </p:spPr>
      </p:pic>
      <p:pic>
        <p:nvPicPr>
          <p:cNvPr id="7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87191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087984" y="87191"/>
            <a:ext cx="7920881" cy="670205"/>
          </a:xfrm>
        </p:spPr>
        <p:txBody>
          <a:bodyPr/>
          <a:lstStyle/>
          <a:p>
            <a:pPr algn="ctr"/>
            <a:r>
              <a:rPr lang="pt-BR" sz="2000" b="1" kern="1200" dirty="0">
                <a:solidFill>
                  <a:schemeClr val="bg1"/>
                </a:solidFill>
                <a:latin typeface="Times New Roman"/>
                <a:ea typeface="+mn-ea"/>
                <a:cs typeface="+mn-cs"/>
              </a:rPr>
              <a:t>Mapa atualizado – </a:t>
            </a:r>
            <a:r>
              <a:rPr lang="pt-BR" sz="2000" b="1" kern="1200" dirty="0" smtClean="0">
                <a:solidFill>
                  <a:schemeClr val="bg1"/>
                </a:solidFill>
                <a:latin typeface="Times New Roman"/>
                <a:ea typeface="+mn-ea"/>
                <a:cs typeface="+mn-cs"/>
              </a:rPr>
              <a:t>PISTA DE COOPER</a:t>
            </a:r>
            <a:r>
              <a:rPr lang="pt-BR" sz="2000" b="1" kern="1200" dirty="0" smtClean="0">
                <a:solidFill>
                  <a:schemeClr val="bg1"/>
                </a:solidFill>
                <a:latin typeface="Times New Roman"/>
                <a:ea typeface="+mn-ea"/>
                <a:cs typeface="+mn-cs"/>
              </a:rPr>
              <a:t>                    </a:t>
            </a:r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Fevereiro de 2023</a:t>
            </a:r>
            <a:endParaRPr lang="pt-BR" sz="2000" b="1" kern="1200" dirty="0">
              <a:solidFill>
                <a:schemeClr val="bg1"/>
              </a:solidFill>
              <a:latin typeface="Times New Roman"/>
              <a:ea typeface="+mn-ea"/>
              <a:cs typeface="+mn-cs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148" y="5386179"/>
            <a:ext cx="4968552" cy="91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545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1817430" y="152116"/>
            <a:ext cx="6441540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Acompanhamento</a:t>
            </a:r>
          </a:p>
        </p:txBody>
      </p:sp>
      <p:sp>
        <p:nvSpPr>
          <p:cNvPr id="6" name="Retângulo 5"/>
          <p:cNvSpPr/>
          <p:nvPr/>
        </p:nvSpPr>
        <p:spPr>
          <a:xfrm>
            <a:off x="8095571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9550915"/>
              </p:ext>
            </p:extLst>
          </p:nvPr>
        </p:nvGraphicFramePr>
        <p:xfrm>
          <a:off x="2642791" y="1331565"/>
          <a:ext cx="5285148" cy="54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Worksheet" r:id="rId4" imgW="3924148" imgH="4010094" progId="Excel.Sheet.12">
                  <p:embed/>
                </p:oleObj>
              </mc:Choice>
              <mc:Fallback>
                <p:oleObj name="Worksheet" r:id="rId4" imgW="3924148" imgH="401009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42791" y="1331565"/>
                        <a:ext cx="5285148" cy="540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37509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1817430" y="152116"/>
            <a:ext cx="6441540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Acompanhamento</a:t>
            </a:r>
          </a:p>
        </p:txBody>
      </p:sp>
      <p:sp>
        <p:nvSpPr>
          <p:cNvPr id="6" name="Retângulo 5"/>
          <p:cNvSpPr/>
          <p:nvPr/>
        </p:nvSpPr>
        <p:spPr>
          <a:xfrm>
            <a:off x="8095569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274550"/>
              </p:ext>
            </p:extLst>
          </p:nvPr>
        </p:nvGraphicFramePr>
        <p:xfrm>
          <a:off x="2664048" y="990169"/>
          <a:ext cx="5040560" cy="5921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Worksheet" r:id="rId4" imgW="3924148" imgH="4610092" progId="Excel.Sheet.12">
                  <p:embed/>
                </p:oleObj>
              </mc:Choice>
              <mc:Fallback>
                <p:oleObj name="Worksheet" r:id="rId4" imgW="3924148" imgH="461009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64048" y="990169"/>
                        <a:ext cx="5040560" cy="59214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75763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72800" cy="7552800"/>
          </a:xfrm>
          <a:prstGeom prst="rect">
            <a:avLst/>
          </a:prstGeom>
          <a:ln>
            <a:noFill/>
          </a:ln>
        </p:spPr>
      </p:pic>
      <p:sp>
        <p:nvSpPr>
          <p:cNvPr id="132" name="CustomShape 1"/>
          <p:cNvSpPr/>
          <p:nvPr/>
        </p:nvSpPr>
        <p:spPr>
          <a:xfrm>
            <a:off x="0" y="5301000"/>
            <a:ext cx="10080625" cy="1085040"/>
          </a:xfrm>
          <a:prstGeom prst="rect">
            <a:avLst/>
          </a:prstGeom>
          <a:gradFill>
            <a:gsLst>
              <a:gs pos="0">
                <a:srgbClr val="D8D8D8"/>
              </a:gs>
              <a:gs pos="50000">
                <a:srgbClr val="808080"/>
              </a:gs>
              <a:gs pos="100000">
                <a:srgbClr val="D8D8D8"/>
              </a:gs>
            </a:gsLst>
            <a:lin ang="2700000"/>
          </a:gradFill>
          <a:ln w="9360">
            <a:noFill/>
          </a:ln>
        </p:spPr>
      </p:sp>
      <p:pic>
        <p:nvPicPr>
          <p:cNvPr id="133" name="Picture 4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78577" y="5155464"/>
            <a:ext cx="7034760" cy="1085040"/>
          </a:xfrm>
          <a:prstGeom prst="rect">
            <a:avLst/>
          </a:prstGeom>
          <a:ln>
            <a:noFill/>
          </a:ln>
        </p:spPr>
      </p:pic>
      <p:sp>
        <p:nvSpPr>
          <p:cNvPr id="134" name="Line 2"/>
          <p:cNvSpPr/>
          <p:nvPr/>
        </p:nvSpPr>
        <p:spPr>
          <a:xfrm>
            <a:off x="-671400" y="5208480"/>
            <a:ext cx="11064600" cy="0"/>
          </a:xfrm>
          <a:prstGeom prst="line">
            <a:avLst/>
          </a:prstGeom>
          <a:ln>
            <a:solidFill>
              <a:srgbClr val="F2F2F2"/>
            </a:solidFill>
          </a:ln>
        </p:spPr>
      </p:sp>
      <p:sp>
        <p:nvSpPr>
          <p:cNvPr id="135" name="Line 3"/>
          <p:cNvSpPr/>
          <p:nvPr/>
        </p:nvSpPr>
        <p:spPr>
          <a:xfrm>
            <a:off x="-671400" y="6636960"/>
            <a:ext cx="10841400" cy="0"/>
          </a:xfrm>
          <a:prstGeom prst="line">
            <a:avLst/>
          </a:prstGeom>
          <a:ln>
            <a:solidFill>
              <a:srgbClr val="F2F2F2"/>
            </a:solidFill>
          </a:ln>
        </p:spPr>
      </p:sp>
      <p:pic>
        <p:nvPicPr>
          <p:cNvPr id="136" name="Picture 4"/>
          <p:cNvPicPr/>
          <p:nvPr/>
        </p:nvPicPr>
        <p:blipFill>
          <a:blip r:embed="rId4"/>
          <a:srcRect r="-32089"/>
          <a:stretch>
            <a:fillRect/>
          </a:stretch>
        </p:blipFill>
        <p:spPr>
          <a:xfrm>
            <a:off x="263160" y="6399360"/>
            <a:ext cx="10112760" cy="180360"/>
          </a:xfrm>
          <a:prstGeom prst="rect">
            <a:avLst/>
          </a:prstGeom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EA6E553F-107A-4B25-B00B-54B4F1E630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156" y="754328"/>
            <a:ext cx="6624488" cy="3726275"/>
          </a:xfrm>
          <a:prstGeom prst="rect">
            <a:avLst/>
          </a:prstGeom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740494CB-3A9F-2789-FF90-C8484BA67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792" y="1401115"/>
            <a:ext cx="4576672" cy="3432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287784" y="5342527"/>
            <a:ext cx="9433048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07 e 08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das formas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das vigas.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Lounge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Gourmet 2.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	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07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08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7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08066B33-68A4-FBD5-8B1E-F867D4B64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6336" y="1401114"/>
            <a:ext cx="4576676" cy="34325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914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27F6FDAF-B1E5-6403-5570-AD35B3413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3545" y="1365619"/>
            <a:ext cx="4682081" cy="35115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D5AC1D99-C96A-D2D7-5CAD-5FA90E359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784" y="1365619"/>
            <a:ext cx="4682084" cy="3511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1945533" y="138287"/>
            <a:ext cx="6048672" cy="36933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04507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09 e 10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do posicionamento das formas de vigas.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Complexo Administrativo.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09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10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6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1901277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27F6FDAF-B1E5-6403-5570-AD35B3413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3545" y="1365619"/>
            <a:ext cx="4682081" cy="3511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D5AC1D99-C96A-D2D7-5CAD-5FA90E359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784" y="1365619"/>
            <a:ext cx="4682084" cy="3511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1945533" y="138287"/>
            <a:ext cx="6048672" cy="36933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04507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11 e 12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do posicionamento das formas de vigas.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Lounge Gourmet 1.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8978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11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12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095566" y="169080"/>
            <a:ext cx="19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</p:txBody>
      </p:sp>
    </p:spTree>
    <p:extLst>
      <p:ext uri="{BB962C8B-B14F-4D97-AF65-F5344CB8AC3E}">
        <p14:creationId xmlns:p14="http://schemas.microsoft.com/office/powerpoint/2010/main" val="22722417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13343</TotalTime>
  <Words>2024</Words>
  <Application>Microsoft Office PowerPoint</Application>
  <PresentationFormat>Personalizar</PresentationFormat>
  <Paragraphs>553</Paragraphs>
  <Slides>68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68</vt:i4>
      </vt:variant>
    </vt:vector>
  </HeadingPairs>
  <TitlesOfParts>
    <vt:vector size="76" baseType="lpstr">
      <vt:lpstr>Arial</vt:lpstr>
      <vt:lpstr>Calibri</vt:lpstr>
      <vt:lpstr>DejaVu Sans</vt:lpstr>
      <vt:lpstr>StarSymbol</vt:lpstr>
      <vt:lpstr>Times New Roman</vt:lpstr>
      <vt:lpstr>Office Theme</vt:lpstr>
      <vt:lpstr>Office Theme</vt:lpstr>
      <vt:lpstr>Microsoft Excel Worksheet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Mapa atualizado - PAVIMENTO                             Fevereiro de 2023</vt:lpstr>
      <vt:lpstr>Mapa atualizado – REDE DE ESGOTO               Fevereiro de 2023</vt:lpstr>
      <vt:lpstr>Mapa atualizado – POÇOS DE VISITA - ESGOTO         Fevereiro de 2023</vt:lpstr>
      <vt:lpstr>Mapa atualizado – TRAVESSIAS ELÉTRICAS              Fevereiro de 2023</vt:lpstr>
      <vt:lpstr>Mapa atualizado – DRENO DE PAVIMENTO                Fevereiro de 2023</vt:lpstr>
      <vt:lpstr>Mapa atualizado – SARJETA E MEIO FIO                    Fevereiro de 2023</vt:lpstr>
      <vt:lpstr>Mapa atualizado – INFRA DE SEGURANÇA                 Fevereiro de 2023</vt:lpstr>
      <vt:lpstr>Mapa atualizado – REDE ELÉTRICA                     Fevereiro de 2023</vt:lpstr>
      <vt:lpstr>Mapa atualizado – REDE DE ÁGUA                    Fevereiro de 2023</vt:lpstr>
      <vt:lpstr>Mapa atualizado – PISTA DE COOPER                    Fevereiro de 2023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ginco</dc:creator>
  <cp:lastModifiedBy>Danilo Fernandes Martins</cp:lastModifiedBy>
  <cp:revision>951</cp:revision>
  <cp:lastPrinted>2020-04-30T14:02:47Z</cp:lastPrinted>
  <dcterms:modified xsi:type="dcterms:W3CDTF">2023-03-03T12:09:23Z</dcterms:modified>
</cp:coreProperties>
</file>